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57" r:id="rId3"/>
    <p:sldId id="267" r:id="rId4"/>
    <p:sldId id="258" r:id="rId5"/>
    <p:sldId id="259" r:id="rId6"/>
    <p:sldId id="260" r:id="rId7"/>
    <p:sldId id="261" r:id="rId8"/>
    <p:sldId id="264"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651D32"/>
    <a:srgbClr val="BA9AA3"/>
    <a:srgbClr val="C9C2BA"/>
    <a:srgbClr val="3D2E32"/>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6391" autoAdjust="0"/>
  </p:normalViewPr>
  <p:slideViewPr>
    <p:cSldViewPr>
      <p:cViewPr varScale="1">
        <p:scale>
          <a:sx n="88" d="100"/>
          <a:sy n="88" d="100"/>
        </p:scale>
        <p:origin x="102" y="648"/>
      </p:cViewPr>
      <p:guideLst>
        <p:guide orient="horz" pos="1797"/>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29/09/2022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a:p>
        </p:txBody>
      </p:sp>
    </p:spTree>
    <p:extLst>
      <p:ext uri="{BB962C8B-B14F-4D97-AF65-F5344CB8AC3E}">
        <p14:creationId xmlns:p14="http://schemas.microsoft.com/office/powerpoint/2010/main" val="26029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3</a:t>
            </a:fld>
            <a:endParaRPr lang="es-MX"/>
          </a:p>
        </p:txBody>
      </p:sp>
    </p:spTree>
    <p:extLst>
      <p:ext uri="{BB962C8B-B14F-4D97-AF65-F5344CB8AC3E}">
        <p14:creationId xmlns:p14="http://schemas.microsoft.com/office/powerpoint/2010/main" val="256780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29 Marcador de número de diapositiva">
            <a:extLst>
              <a:ext uri="{FF2B5EF4-FFF2-40B4-BE49-F238E27FC236}">
                <a16:creationId xmlns:a16="http://schemas.microsoft.com/office/drawing/2014/main" id="{C08B5575-0FD6-4ACF-B961-C0665E93ACC0}"/>
              </a:ext>
            </a:extLst>
          </p:cNvPr>
          <p:cNvSpPr>
            <a:spLocks noGrp="1"/>
          </p:cNvSpPr>
          <p:nvPr>
            <p:ph type="sldNum" sz="quarter" idx="4"/>
          </p:nvPr>
        </p:nvSpPr>
        <p:spPr>
          <a:xfrm>
            <a:off x="8460511" y="6741384"/>
            <a:ext cx="685371" cy="116616"/>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
        <p:nvSpPr>
          <p:cNvPr id="6" name="28 Marcador de título">
            <a:extLst>
              <a:ext uri="{FF2B5EF4-FFF2-40B4-BE49-F238E27FC236}">
                <a16:creationId xmlns:a16="http://schemas.microsoft.com/office/drawing/2014/main" id="{64BEBF7F-BB56-4486-B730-298DC98A198A}"/>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 name="29 Marcador de número de diapositiva">
            <a:extLst>
              <a:ext uri="{FF2B5EF4-FFF2-40B4-BE49-F238E27FC236}">
                <a16:creationId xmlns:a16="http://schemas.microsoft.com/office/drawing/2014/main" id="{3B9D33C6-5E7C-4D56-80D0-378AB9547A46}"/>
              </a:ext>
            </a:extLst>
          </p:cNvPr>
          <p:cNvSpPr>
            <a:spLocks noGrp="1"/>
          </p:cNvSpPr>
          <p:nvPr>
            <p:ph type="sldNum" sz="quarter" idx="4"/>
          </p:nvPr>
        </p:nvSpPr>
        <p:spPr>
          <a:xfrm>
            <a:off x="8460511" y="6741384"/>
            <a:ext cx="685371" cy="116616"/>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
        <p:nvSpPr>
          <p:cNvPr id="6" name="28 Marcador de título">
            <a:extLst>
              <a:ext uri="{FF2B5EF4-FFF2-40B4-BE49-F238E27FC236}">
                <a16:creationId xmlns:a16="http://schemas.microsoft.com/office/drawing/2014/main" id="{37B56DF5-6C36-4951-9E3D-EBA1B15484E2}"/>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Rectángulo"/>
          <p:cNvSpPr/>
          <p:nvPr userDrawn="1"/>
        </p:nvSpPr>
        <p:spPr>
          <a:xfrm>
            <a:off x="-20851" y="6741384"/>
            <a:ext cx="9169245" cy="14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userDrawn="1"/>
        </p:nvSpPr>
        <p:spPr>
          <a:xfrm>
            <a:off x="-20851" y="-27384"/>
            <a:ext cx="9164801" cy="972000"/>
          </a:xfrm>
          <a:prstGeom prst="rect">
            <a:avLst/>
          </a:prstGeom>
          <a:solidFill>
            <a:schemeClr val="bg1"/>
          </a:solidFill>
          <a:ln>
            <a:solidFill>
              <a:srgbClr val="651D32"/>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 name="2 Imagen"/>
          <p:cNvPicPr>
            <a:picLocks noChangeAspect="1"/>
          </p:cNvPicPr>
          <p:nvPr userDrawn="1"/>
        </p:nvPicPr>
        <p:blipFill rotWithShape="1">
          <a:blip r:embed="rId5" cstate="print">
            <a:extLst>
              <a:ext uri="{28A0092B-C50C-407E-A947-70E740481C1C}">
                <a14:useLocalDpi xmlns:a14="http://schemas.microsoft.com/office/drawing/2010/main" val="0"/>
              </a:ext>
            </a:extLst>
          </a:blip>
          <a:srcRect b="53919"/>
          <a:stretch/>
        </p:blipFill>
        <p:spPr>
          <a:xfrm flipH="1" flipV="1">
            <a:off x="1835695" y="-27392"/>
            <a:ext cx="7303723" cy="997079"/>
          </a:xfrm>
          <a:prstGeom prst="rect">
            <a:avLst/>
          </a:prstGeom>
        </p:spPr>
      </p:pic>
      <p:sp>
        <p:nvSpPr>
          <p:cNvPr id="20" name="19 CuadroTexto"/>
          <p:cNvSpPr txBox="1"/>
          <p:nvPr/>
        </p:nvSpPr>
        <p:spPr>
          <a:xfrm>
            <a:off x="2795577" y="56237"/>
            <a:ext cx="5808871"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estiza" panose="00000500000000000000" pitchFamily="50" charset="0"/>
                <a:cs typeface="Times New Roman" pitchFamily="18" charset="0"/>
              </a:rPr>
              <a:t>INFORME DE LA EVALUACIÓN ESPECÍFICA DE DESEMPEÑO</a:t>
            </a:r>
          </a:p>
          <a:p>
            <a:pPr algn="ctr"/>
            <a:r>
              <a:rPr lang="es-MX" sz="1300" b="1" dirty="0">
                <a:solidFill>
                  <a:schemeClr val="bg1"/>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p>
        </p:txBody>
      </p:sp>
      <p:sp>
        <p:nvSpPr>
          <p:cNvPr id="28" name="27 CuadroTexto"/>
          <p:cNvSpPr txBox="1"/>
          <p:nvPr userDrawn="1"/>
        </p:nvSpPr>
        <p:spPr>
          <a:xfrm>
            <a:off x="8460512" y="6741384"/>
            <a:ext cx="720000" cy="14400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
        <p:nvSpPr>
          <p:cNvPr id="30" name="29 Marcador de número de diapositiva"/>
          <p:cNvSpPr>
            <a:spLocks noGrp="1"/>
          </p:cNvSpPr>
          <p:nvPr>
            <p:ph type="sldNum" sz="quarter" idx="4"/>
          </p:nvPr>
        </p:nvSpPr>
        <p:spPr>
          <a:xfrm>
            <a:off x="8460511" y="6741384"/>
            <a:ext cx="685371" cy="116616"/>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
        <p:nvSpPr>
          <p:cNvPr id="12" name="10 Elipse">
            <a:extLst>
              <a:ext uri="{FF2B5EF4-FFF2-40B4-BE49-F238E27FC236}">
                <a16:creationId xmlns:a16="http://schemas.microsoft.com/office/drawing/2014/main" id="{EE4669BD-FA33-4850-A95F-9559165763C7}"/>
              </a:ext>
            </a:extLst>
          </p:cNvPr>
          <p:cNvSpPr/>
          <p:nvPr userDrawn="1"/>
        </p:nvSpPr>
        <p:spPr>
          <a:xfrm>
            <a:off x="1322596" y="-27384"/>
            <a:ext cx="10795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6" name="Imagen 5">
            <a:extLst>
              <a:ext uri="{FF2B5EF4-FFF2-40B4-BE49-F238E27FC236}">
                <a16:creationId xmlns:a16="http://schemas.microsoft.com/office/drawing/2014/main" id="{0B1F2E81-D54D-49E2-8FB3-60C6E8CE3E9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3566" t="26667" r="2453" b="26667"/>
          <a:stretch/>
        </p:blipFill>
        <p:spPr>
          <a:xfrm>
            <a:off x="19580" y="157092"/>
            <a:ext cx="2248164" cy="607612"/>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1</a:t>
            </a:fld>
            <a:endParaRPr lang="es-MX"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40916053"/>
              </p:ext>
            </p:extLst>
          </p:nvPr>
        </p:nvGraphicFramePr>
        <p:xfrm>
          <a:off x="703919" y="1268760"/>
          <a:ext cx="8136904" cy="5102162"/>
        </p:xfrm>
        <a:graphic>
          <a:graphicData uri="http://schemas.openxmlformats.org/drawingml/2006/table">
            <a:tbl>
              <a:tblPr firstRow="1" bandRow="1">
                <a:effectLst/>
                <a:tableStyleId>{5C22544A-7EE6-4342-B048-85BDC9FD1C3A}</a:tableStyleId>
              </a:tblPr>
              <a:tblGrid>
                <a:gridCol w="8136904">
                  <a:extLst>
                    <a:ext uri="{9D8B030D-6E8A-4147-A177-3AD203B41FA5}">
                      <a16:colId xmlns:a16="http://schemas.microsoft.com/office/drawing/2014/main" val="20000"/>
                    </a:ext>
                  </a:extLst>
                </a:gridCol>
              </a:tblGrid>
              <a:tr h="3744416">
                <a:tc>
                  <a:txBody>
                    <a:bodyPr/>
                    <a:lstStyle/>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El </a:t>
                      </a:r>
                      <a:r>
                        <a:rPr lang="es-MX" sz="1050" b="1" dirty="0">
                          <a:solidFill>
                            <a:schemeClr val="tx1"/>
                          </a:solidFill>
                          <a:effectLst/>
                          <a:latin typeface="Mestiza" panose="00000500000000000000" pitchFamily="50" charset="0"/>
                          <a:ea typeface="Calibri"/>
                          <a:cs typeface="Times New Roman"/>
                        </a:rPr>
                        <a:t>Fondo de Aportaciones para los Servicios de Salud (FASSA)</a:t>
                      </a:r>
                      <a:r>
                        <a:rPr lang="es-MX" sz="1050" b="0" dirty="0">
                          <a:solidFill>
                            <a:schemeClr val="tx1"/>
                          </a:solidFill>
                          <a:effectLst/>
                          <a:latin typeface="Mestiza" panose="00000500000000000000" pitchFamily="50" charset="0"/>
                          <a:ea typeface="Calibri"/>
                          <a:cs typeface="Times New Roman"/>
                        </a:rPr>
                        <a:t> tiene como principal objetivo el prestar los servicios de salud a la población, abierta a aquella que no se encuentra incorporada en ningún régimen de seguridad en salud, mediante la implementación de mecanismos que apoyen las actividades de protección contra riesgos sanitarios; la promoción de la salud y prevención de enfermedades; la mejora en la calidad de la atención y la seguridad en salud; así como el abasto y entrega oportuna y adecuada de medicamentos.</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Para que este objetivo se lleve a cabo es necesario:</a:t>
                      </a:r>
                    </a:p>
                    <a:p>
                      <a:pPr marL="228600" indent="-228600" algn="just">
                        <a:lnSpc>
                          <a:spcPct val="150000"/>
                        </a:lnSpc>
                        <a:spcAft>
                          <a:spcPts val="0"/>
                        </a:spcAft>
                        <a:buFont typeface="+mj-lt"/>
                        <a:buAutoNum type="alphaLcParenR"/>
                      </a:pPr>
                      <a:r>
                        <a:rPr lang="es-MX" sz="1050" b="0" dirty="0">
                          <a:solidFill>
                            <a:schemeClr val="tx1"/>
                          </a:solidFill>
                          <a:effectLst/>
                          <a:latin typeface="Mestiza" panose="00000500000000000000" pitchFamily="50" charset="0"/>
                          <a:ea typeface="Calibri"/>
                          <a:cs typeface="Times New Roman"/>
                        </a:rPr>
                        <a:t>La implementación  de mecanismos que apoyan las actividades de protección contra riesgos sanitarios.</a:t>
                      </a:r>
                    </a:p>
                    <a:p>
                      <a:pPr marL="228600" indent="-228600" algn="just">
                        <a:lnSpc>
                          <a:spcPct val="150000"/>
                        </a:lnSpc>
                        <a:spcAft>
                          <a:spcPts val="0"/>
                        </a:spcAft>
                        <a:buFont typeface="+mj-lt"/>
                        <a:buAutoNum type="alphaLcParenR"/>
                      </a:pPr>
                      <a:r>
                        <a:rPr lang="es-MX" sz="1050" b="0" dirty="0">
                          <a:solidFill>
                            <a:schemeClr val="tx1"/>
                          </a:solidFill>
                          <a:effectLst/>
                          <a:latin typeface="Mestiza" panose="00000500000000000000" pitchFamily="50" charset="0"/>
                          <a:ea typeface="Calibri"/>
                          <a:cs typeface="Times New Roman"/>
                        </a:rPr>
                        <a:t>La promoción de la salud y la prevención de enfermedades.</a:t>
                      </a:r>
                    </a:p>
                    <a:p>
                      <a:pPr marL="228600" indent="-228600" algn="just">
                        <a:lnSpc>
                          <a:spcPct val="150000"/>
                        </a:lnSpc>
                        <a:spcAft>
                          <a:spcPts val="0"/>
                        </a:spcAft>
                        <a:buFont typeface="+mj-lt"/>
                        <a:buAutoNum type="alphaLcParenR"/>
                      </a:pPr>
                      <a:r>
                        <a:rPr lang="es-MX" sz="1050" b="0" dirty="0">
                          <a:solidFill>
                            <a:schemeClr val="tx1"/>
                          </a:solidFill>
                          <a:effectLst/>
                          <a:latin typeface="Mestiza" panose="00000500000000000000" pitchFamily="50" charset="0"/>
                          <a:ea typeface="Calibri"/>
                          <a:cs typeface="Times New Roman"/>
                        </a:rPr>
                        <a:t>La mejora en la calidad de la atención y la seguridad en salud.</a:t>
                      </a:r>
                    </a:p>
                    <a:p>
                      <a:pPr marL="228600" indent="-228600" algn="just">
                        <a:lnSpc>
                          <a:spcPct val="150000"/>
                        </a:lnSpc>
                        <a:spcAft>
                          <a:spcPts val="0"/>
                        </a:spcAft>
                        <a:buFont typeface="+mj-lt"/>
                        <a:buAutoNum type="alphaLcParenR"/>
                      </a:pPr>
                      <a:r>
                        <a:rPr lang="es-MX" sz="1050" b="0" dirty="0">
                          <a:solidFill>
                            <a:schemeClr val="tx1"/>
                          </a:solidFill>
                          <a:effectLst/>
                          <a:latin typeface="Mestiza" panose="00000500000000000000" pitchFamily="50" charset="0"/>
                          <a:ea typeface="Calibri"/>
                          <a:cs typeface="Times New Roman"/>
                        </a:rPr>
                        <a:t>El abasto y entrega oportuna y adecuada de medicamentos.</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En Sinaloa se contribuye al eje estratégico, Desarrollo de Bienestar Humano y Social del Plan Estatal de Desarrollo 2017-2021, “Por un entorno y sociedad saludable”, siempre con el objetivo de lograr el bienestar social e igualdad mediante la atención de la ciudadanía que no se encuentra inscrita a uno de los regímenes de salud ya sea pública o privada, los indicadores que se atienden para el logro de objetivos son:</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marL="171450" indent="-171450" algn="just">
                        <a:lnSpc>
                          <a:spcPct val="150000"/>
                        </a:lnSpc>
                        <a:spcAft>
                          <a:spcPts val="0"/>
                        </a:spcAft>
                        <a:buFont typeface="Wingdings" panose="05000000000000000000" pitchFamily="2" charset="2"/>
                        <a:buChar char="§"/>
                      </a:pPr>
                      <a:r>
                        <a:rPr lang="es-MX" sz="1050" b="0" dirty="0">
                          <a:solidFill>
                            <a:schemeClr val="tx1"/>
                          </a:solidFill>
                          <a:effectLst/>
                          <a:latin typeface="Mestiza" panose="00000500000000000000" pitchFamily="50" charset="0"/>
                          <a:ea typeface="Calibri"/>
                          <a:cs typeface="Times New Roman"/>
                        </a:rPr>
                        <a:t>Razón de Mortalidad Materna.</a:t>
                      </a:r>
                    </a:p>
                    <a:p>
                      <a:pPr marL="171450" indent="-171450" algn="just">
                        <a:lnSpc>
                          <a:spcPct val="150000"/>
                        </a:lnSpc>
                        <a:spcAft>
                          <a:spcPts val="0"/>
                        </a:spcAft>
                        <a:buFont typeface="Wingdings" panose="05000000000000000000" pitchFamily="2" charset="2"/>
                        <a:buChar char="§"/>
                      </a:pPr>
                      <a:r>
                        <a:rPr lang="es-MX" sz="1050" b="0" dirty="0">
                          <a:solidFill>
                            <a:schemeClr val="tx1"/>
                          </a:solidFill>
                          <a:effectLst/>
                          <a:latin typeface="Mestiza" panose="00000500000000000000" pitchFamily="50" charset="0"/>
                          <a:ea typeface="Calibri"/>
                          <a:cs typeface="Times New Roman"/>
                        </a:rPr>
                        <a:t>Propósito de Nacidos Vivos.</a:t>
                      </a:r>
                    </a:p>
                    <a:p>
                      <a:pPr marL="171450" indent="-171450" algn="just">
                        <a:lnSpc>
                          <a:spcPct val="150000"/>
                        </a:lnSpc>
                        <a:spcAft>
                          <a:spcPts val="0"/>
                        </a:spcAft>
                        <a:buFont typeface="Wingdings" panose="05000000000000000000" pitchFamily="2" charset="2"/>
                        <a:buChar char="§"/>
                      </a:pPr>
                      <a:r>
                        <a:rPr lang="es-MX" sz="1050" b="0" dirty="0">
                          <a:solidFill>
                            <a:schemeClr val="tx1"/>
                          </a:solidFill>
                          <a:effectLst/>
                          <a:latin typeface="Mestiza" panose="00000500000000000000" pitchFamily="50" charset="0"/>
                          <a:ea typeface="Calibri"/>
                          <a:cs typeface="Times New Roman"/>
                        </a:rPr>
                        <a:t>Componentes Médicos Generales y especialistas por cada mil habitantes.</a:t>
                      </a:r>
                    </a:p>
                    <a:p>
                      <a:pPr marL="171450" indent="-171450" algn="just">
                        <a:lnSpc>
                          <a:spcPct val="150000"/>
                        </a:lnSpc>
                        <a:spcAft>
                          <a:spcPts val="0"/>
                        </a:spcAft>
                        <a:buFont typeface="Wingdings" panose="05000000000000000000" pitchFamily="2" charset="2"/>
                        <a:buChar char="§"/>
                      </a:pPr>
                      <a:r>
                        <a:rPr lang="es-MX" sz="1050" b="0" dirty="0">
                          <a:solidFill>
                            <a:schemeClr val="tx1"/>
                          </a:solidFill>
                          <a:effectLst/>
                          <a:latin typeface="Mestiza" panose="00000500000000000000" pitchFamily="50" charset="0"/>
                          <a:ea typeface="Calibri"/>
                          <a:cs typeface="Times New Roman"/>
                        </a:rPr>
                        <a:t>Sistema Nacional de Seguridad Pública y se orienta a los diez Programas con Prioridad Nacional.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 name="2 Pentágono">
            <a:extLst>
              <a:ext uri="{FF2B5EF4-FFF2-40B4-BE49-F238E27FC236}">
                <a16:creationId xmlns:a16="http://schemas.microsoft.com/office/drawing/2014/main" id="{AD3EDEC6-DA74-4CA0-8B6D-18E35DF481B0}"/>
              </a:ext>
            </a:extLst>
          </p:cNvPr>
          <p:cNvSpPr/>
          <p:nvPr/>
        </p:nvSpPr>
        <p:spPr>
          <a:xfrm rot="5400000">
            <a:off x="-2309462" y="3843080"/>
            <a:ext cx="5256608"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3 CuadroTexto">
            <a:extLst>
              <a:ext uri="{FF2B5EF4-FFF2-40B4-BE49-F238E27FC236}">
                <a16:creationId xmlns:a16="http://schemas.microsoft.com/office/drawing/2014/main" id="{4A9E74F1-8E17-4916-A51F-D8C478B0A13E}"/>
              </a:ext>
            </a:extLst>
          </p:cNvPr>
          <p:cNvSpPr txBox="1"/>
          <p:nvPr/>
        </p:nvSpPr>
        <p:spPr>
          <a:xfrm rot="16200000">
            <a:off x="-860874" y="3616323"/>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Descripción del Fondo</a:t>
            </a:r>
          </a:p>
        </p:txBody>
      </p:sp>
      <p:sp>
        <p:nvSpPr>
          <p:cNvPr id="6" name="4 Elipse">
            <a:extLst>
              <a:ext uri="{FF2B5EF4-FFF2-40B4-BE49-F238E27FC236}">
                <a16:creationId xmlns:a16="http://schemas.microsoft.com/office/drawing/2014/main" id="{9A6297A6-2255-4B14-AB75-F1093ADB9269}"/>
              </a:ext>
            </a:extLst>
          </p:cNvPr>
          <p:cNvSpPr/>
          <p:nvPr/>
        </p:nvSpPr>
        <p:spPr>
          <a:xfrm>
            <a:off x="35496" y="105280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sp>
        <p:nvSpPr>
          <p:cNvPr id="7" name="28 Marcador de título">
            <a:extLst>
              <a:ext uri="{FF2B5EF4-FFF2-40B4-BE49-F238E27FC236}">
                <a16:creationId xmlns:a16="http://schemas.microsoft.com/office/drawing/2014/main" id="{02E5D9A2-7310-44BB-B190-3B5C64ECA8E3}"/>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238480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heurón"/>
          <p:cNvSpPr/>
          <p:nvPr/>
        </p:nvSpPr>
        <p:spPr>
          <a:xfrm>
            <a:off x="703002" y="11967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¿Cuáles son los resultados del Programa y cómo los mide?</a:t>
            </a:r>
          </a:p>
        </p:txBody>
      </p:sp>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2</a:t>
            </a:fld>
            <a:endParaRPr lang="es-MX" dirty="0"/>
          </a:p>
        </p:txBody>
      </p:sp>
      <p:sp>
        <p:nvSpPr>
          <p:cNvPr id="10" name="9 Cheurón"/>
          <p:cNvSpPr/>
          <p:nvPr/>
        </p:nvSpPr>
        <p:spPr>
          <a:xfrm rot="5400000">
            <a:off x="-2314655" y="3837888"/>
            <a:ext cx="5266992" cy="396000"/>
          </a:xfrm>
          <a:prstGeom prst="chevron">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10 CuadroTexto"/>
          <p:cNvSpPr txBox="1"/>
          <p:nvPr/>
        </p:nvSpPr>
        <p:spPr>
          <a:xfrm rot="16200000">
            <a:off x="-221218" y="3614536"/>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Resultados</a:t>
            </a:r>
            <a:endParaRPr lang="es-MX" sz="1200" dirty="0">
              <a:solidFill>
                <a:schemeClr val="bg1"/>
              </a:solidFill>
              <a:latin typeface="Mestiza" panose="00000500000000000000" pitchFamily="50" charset="0"/>
            </a:endParaRPr>
          </a:p>
        </p:txBody>
      </p:sp>
      <p:sp>
        <p:nvSpPr>
          <p:cNvPr id="13" name="12 Elipse"/>
          <p:cNvSpPr/>
          <p:nvPr/>
        </p:nvSpPr>
        <p:spPr>
          <a:xfrm>
            <a:off x="35496" y="10528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graphicFrame>
        <p:nvGraphicFramePr>
          <p:cNvPr id="15" name="3 Tabla">
            <a:extLst>
              <a:ext uri="{FF2B5EF4-FFF2-40B4-BE49-F238E27FC236}">
                <a16:creationId xmlns:a16="http://schemas.microsoft.com/office/drawing/2014/main" id="{B1CDD5E6-C445-43B6-949D-FCAE268E0F49}"/>
              </a:ext>
            </a:extLst>
          </p:cNvPr>
          <p:cNvGraphicFramePr>
            <a:graphicFrameLocks noGrp="1"/>
          </p:cNvGraphicFramePr>
          <p:nvPr>
            <p:extLst>
              <p:ext uri="{D42A27DB-BD31-4B8C-83A1-F6EECF244321}">
                <p14:modId xmlns:p14="http://schemas.microsoft.com/office/powerpoint/2010/main" val="3100798385"/>
              </p:ext>
            </p:extLst>
          </p:nvPr>
        </p:nvGraphicFramePr>
        <p:xfrm>
          <a:off x="696842" y="1666556"/>
          <a:ext cx="3871296" cy="4874133"/>
        </p:xfrm>
        <a:graphic>
          <a:graphicData uri="http://schemas.openxmlformats.org/drawingml/2006/table">
            <a:tbl>
              <a:tblPr firstRow="1" bandRow="1">
                <a:effectLst/>
                <a:tableStyleId>{5C22544A-7EE6-4342-B048-85BDC9FD1C3A}</a:tableStyleId>
              </a:tblPr>
              <a:tblGrid>
                <a:gridCol w="3871296">
                  <a:extLst>
                    <a:ext uri="{9D8B030D-6E8A-4147-A177-3AD203B41FA5}">
                      <a16:colId xmlns:a16="http://schemas.microsoft.com/office/drawing/2014/main" val="20000"/>
                    </a:ext>
                  </a:extLst>
                </a:gridCol>
              </a:tblGrid>
              <a:tr h="2876146">
                <a:tc>
                  <a:txBody>
                    <a:bodyPr/>
                    <a:lstStyle/>
                    <a:p>
                      <a:pPr marL="0" indent="0" algn="just">
                        <a:lnSpc>
                          <a:spcPct val="120000"/>
                        </a:lnSpc>
                        <a:buFont typeface="+mj-lt"/>
                        <a:buNone/>
                      </a:pPr>
                      <a:r>
                        <a:rPr lang="es-MX" sz="1050" b="0" dirty="0">
                          <a:solidFill>
                            <a:srgbClr val="3D2E32"/>
                          </a:solidFill>
                          <a:latin typeface="Mestiza" panose="00000500000000000000" pitchFamily="50" charset="0"/>
                        </a:rPr>
                        <a:t>En</a:t>
                      </a:r>
                      <a:r>
                        <a:rPr lang="es-MX" sz="1050" b="0" baseline="0" dirty="0">
                          <a:solidFill>
                            <a:srgbClr val="3D2E32"/>
                          </a:solidFill>
                          <a:latin typeface="Mestiza" panose="00000500000000000000" pitchFamily="50" charset="0"/>
                        </a:rPr>
                        <a:t> el ejercicio fiscal 2021,  se identifico que </a:t>
                      </a:r>
                      <a:r>
                        <a:rPr lang="es-MX" sz="1050" b="1" baseline="0" dirty="0">
                          <a:solidFill>
                            <a:srgbClr val="3D2E32"/>
                          </a:solidFill>
                          <a:latin typeface="Mestiza" panose="00000500000000000000" pitchFamily="50" charset="0"/>
                        </a:rPr>
                        <a:t>1,768,975</a:t>
                      </a:r>
                      <a:r>
                        <a:rPr lang="es-MX" sz="1050" b="0" baseline="0" dirty="0">
                          <a:solidFill>
                            <a:srgbClr val="3D2E32"/>
                          </a:solidFill>
                          <a:latin typeface="Mestiza" panose="00000500000000000000" pitchFamily="50" charset="0"/>
                        </a:rPr>
                        <a:t> personas cuentan con Derechohabiencia lo que representa un </a:t>
                      </a:r>
                      <a:r>
                        <a:rPr lang="es-MX" sz="1050" b="1" baseline="0" dirty="0">
                          <a:solidFill>
                            <a:srgbClr val="3D2E32"/>
                          </a:solidFill>
                          <a:latin typeface="Mestiza" panose="00000500000000000000" pitchFamily="50" charset="0"/>
                        </a:rPr>
                        <a:t>55.5%</a:t>
                      </a:r>
                      <a:r>
                        <a:rPr lang="es-MX" sz="1050" b="0" baseline="0" dirty="0">
                          <a:solidFill>
                            <a:srgbClr val="3D2E32"/>
                          </a:solidFill>
                          <a:latin typeface="Mestiza" panose="00000500000000000000" pitchFamily="50" charset="0"/>
                        </a:rPr>
                        <a:t>, en cuanto a la población sin Derechohabiencia son </a:t>
                      </a:r>
                      <a:r>
                        <a:rPr lang="es-MX" sz="1050" b="1" baseline="0" dirty="0">
                          <a:solidFill>
                            <a:srgbClr val="3D2E32"/>
                          </a:solidFill>
                          <a:latin typeface="Mestiza" panose="00000500000000000000" pitchFamily="50" charset="0"/>
                        </a:rPr>
                        <a:t>1,418,998 </a:t>
                      </a:r>
                      <a:r>
                        <a:rPr lang="es-MX" sz="1050" b="0" baseline="0" dirty="0">
                          <a:solidFill>
                            <a:srgbClr val="3D2E32"/>
                          </a:solidFill>
                          <a:latin typeface="Mestiza" panose="00000500000000000000" pitchFamily="50" charset="0"/>
                        </a:rPr>
                        <a:t>personas, lo que representa a  un </a:t>
                      </a:r>
                      <a:r>
                        <a:rPr lang="es-MX" sz="1050" b="1" baseline="0" dirty="0">
                          <a:solidFill>
                            <a:srgbClr val="3D2E32"/>
                          </a:solidFill>
                          <a:latin typeface="Mestiza" panose="00000500000000000000" pitchFamily="50" charset="0"/>
                        </a:rPr>
                        <a:t>44.5%</a:t>
                      </a:r>
                      <a:r>
                        <a:rPr lang="es-MX" sz="1050" b="0" baseline="0" dirty="0">
                          <a:solidFill>
                            <a:srgbClr val="3D2E32"/>
                          </a:solidFill>
                          <a:latin typeface="Mestiza" panose="00000500000000000000" pitchFamily="50" charset="0"/>
                        </a:rPr>
                        <a:t>.</a:t>
                      </a:r>
                    </a:p>
                    <a:p>
                      <a:pPr marL="0" indent="0" algn="just">
                        <a:lnSpc>
                          <a:spcPct val="120000"/>
                        </a:lnSpc>
                        <a:buFont typeface="+mj-lt"/>
                        <a:buNone/>
                      </a:pPr>
                      <a:endParaRPr lang="es-MX" sz="1050" b="1" dirty="0">
                        <a:solidFill>
                          <a:srgbClr val="3D2E32"/>
                        </a:solidFill>
                        <a:latin typeface="Mestiza" panose="00000500000000000000" pitchFamily="50" charset="0"/>
                      </a:endParaRPr>
                    </a:p>
                    <a:p>
                      <a:pPr marL="0" indent="0" algn="just">
                        <a:lnSpc>
                          <a:spcPct val="120000"/>
                        </a:lnSpc>
                        <a:buFont typeface="+mj-lt"/>
                        <a:buNone/>
                      </a:pPr>
                      <a:r>
                        <a:rPr lang="es-MX" sz="1050" b="0" dirty="0">
                          <a:solidFill>
                            <a:srgbClr val="3D2E32"/>
                          </a:solidFill>
                          <a:latin typeface="Mestiza" panose="00000500000000000000" pitchFamily="50" charset="0"/>
                        </a:rPr>
                        <a:t>En cuanto a la tasa bruta de fecundidad, se obtuvo un </a:t>
                      </a:r>
                      <a:r>
                        <a:rPr lang="es-MX" sz="1050" b="1" dirty="0">
                          <a:solidFill>
                            <a:srgbClr val="3D2E32"/>
                          </a:solidFill>
                          <a:latin typeface="Mestiza" panose="00000500000000000000" pitchFamily="50" charset="0"/>
                        </a:rPr>
                        <a:t>2.1</a:t>
                      </a:r>
                      <a:r>
                        <a:rPr lang="es-MX" sz="1050" b="0" dirty="0">
                          <a:solidFill>
                            <a:srgbClr val="3D2E32"/>
                          </a:solidFill>
                          <a:latin typeface="Mestiza" panose="00000500000000000000" pitchFamily="50" charset="0"/>
                        </a:rPr>
                        <a:t> y en la tasa bruta de natalidad, se obtuvo un </a:t>
                      </a:r>
                      <a:r>
                        <a:rPr lang="es-MX" sz="1050" b="1" dirty="0">
                          <a:solidFill>
                            <a:srgbClr val="3D2E32"/>
                          </a:solidFill>
                          <a:latin typeface="Mestiza" panose="00000500000000000000" pitchFamily="50" charset="0"/>
                        </a:rPr>
                        <a:t>17.0</a:t>
                      </a:r>
                      <a:r>
                        <a:rPr lang="es-MX" sz="1050" b="0" dirty="0">
                          <a:solidFill>
                            <a:srgbClr val="3D2E32"/>
                          </a:solidFill>
                          <a:latin typeface="Mestiza" panose="00000500000000000000" pitchFamily="50" charset="0"/>
                        </a:rPr>
                        <a:t>; y en el indicador de embarazos en adolescentes se obtuvo un total de </a:t>
                      </a:r>
                      <a:r>
                        <a:rPr lang="es-MX" sz="1050" b="1" dirty="0">
                          <a:solidFill>
                            <a:srgbClr val="3D2E32"/>
                          </a:solidFill>
                          <a:latin typeface="Mestiza" panose="00000500000000000000" pitchFamily="50" charset="0"/>
                        </a:rPr>
                        <a:t>11,310</a:t>
                      </a:r>
                      <a:r>
                        <a:rPr lang="es-MX" sz="1050" b="0" dirty="0">
                          <a:solidFill>
                            <a:srgbClr val="3D2E32"/>
                          </a:solidFill>
                          <a:latin typeface="Mestiza" panose="00000500000000000000" pitchFamily="50" charset="0"/>
                        </a:rPr>
                        <a:t> embarazos, el </a:t>
                      </a:r>
                      <a:r>
                        <a:rPr lang="es-MX" sz="1050" b="1" dirty="0">
                          <a:solidFill>
                            <a:srgbClr val="3D2E32"/>
                          </a:solidFill>
                          <a:latin typeface="Mestiza" panose="00000500000000000000" pitchFamily="50" charset="0"/>
                        </a:rPr>
                        <a:t>1.99%</a:t>
                      </a:r>
                      <a:r>
                        <a:rPr lang="es-MX" sz="1050" b="0" dirty="0">
                          <a:solidFill>
                            <a:srgbClr val="3D2E32"/>
                          </a:solidFill>
                          <a:latin typeface="Mestiza" panose="00000500000000000000" pitchFamily="50" charset="0"/>
                        </a:rPr>
                        <a:t> representa a embarazos en menores de 15 años y el </a:t>
                      </a:r>
                      <a:r>
                        <a:rPr lang="es-MX" sz="1050" b="1" dirty="0">
                          <a:solidFill>
                            <a:srgbClr val="3D2E32"/>
                          </a:solidFill>
                          <a:latin typeface="Mestiza" panose="00000500000000000000" pitchFamily="50" charset="0"/>
                        </a:rPr>
                        <a:t>27.9%</a:t>
                      </a:r>
                      <a:r>
                        <a:rPr lang="es-MX" sz="1050" b="0" dirty="0">
                          <a:solidFill>
                            <a:srgbClr val="3D2E32"/>
                          </a:solidFill>
                          <a:latin typeface="Mestiza" panose="00000500000000000000" pitchFamily="50" charset="0"/>
                        </a:rPr>
                        <a:t> representa a embarazos en mujeres de 15 a 19 años.</a:t>
                      </a:r>
                    </a:p>
                    <a:p>
                      <a:pPr marL="0" indent="0" algn="just">
                        <a:lnSpc>
                          <a:spcPct val="120000"/>
                        </a:lnSpc>
                        <a:buFont typeface="+mj-lt"/>
                        <a:buNone/>
                      </a:pPr>
                      <a:endParaRPr lang="es-MX" sz="1050" b="0" dirty="0">
                        <a:solidFill>
                          <a:srgbClr val="3D2E32"/>
                        </a:solidFill>
                        <a:latin typeface="Mestiza" panose="00000500000000000000" pitchFamily="50" charset="0"/>
                      </a:endParaRPr>
                    </a:p>
                    <a:p>
                      <a:pPr marL="0" indent="0" algn="just">
                        <a:lnSpc>
                          <a:spcPct val="120000"/>
                        </a:lnSpc>
                        <a:buFont typeface="+mj-lt"/>
                        <a:buNone/>
                      </a:pPr>
                      <a:r>
                        <a:rPr lang="es-MX" sz="1050" b="0" dirty="0">
                          <a:solidFill>
                            <a:srgbClr val="3D2E32"/>
                          </a:solidFill>
                          <a:latin typeface="Mestiza" panose="00000500000000000000" pitchFamily="50" charset="0"/>
                        </a:rPr>
                        <a:t>En referente a los daños a la salud, la morbilidad en el 2021 fue principalmente por los siguientes diagnósticos: </a:t>
                      </a:r>
                      <a:r>
                        <a:rPr lang="es-MX" sz="1050" b="0" i="1" dirty="0">
                          <a:solidFill>
                            <a:srgbClr val="3D2E32"/>
                          </a:solidFill>
                          <a:latin typeface="Mestiza" panose="00000500000000000000" pitchFamily="50" charset="0"/>
                        </a:rPr>
                        <a:t>infecciones respiratorias agudas, infecciones intestinales por otros organismos y las mal definidas, infección de vías urinarias, úlceras, gastritis y duodenitis, gingivitis y enfermedad periodontal, conjuntivitis, otitis media aguda, obesidad, hipertensión arterial y vulvovaginitis, </a:t>
                      </a:r>
                      <a:r>
                        <a:rPr lang="es-MX" sz="1050" b="0" i="0" dirty="0">
                          <a:solidFill>
                            <a:srgbClr val="3D2E32"/>
                          </a:solidFill>
                          <a:latin typeface="Mestiza" panose="00000500000000000000" pitchFamily="50" charset="0"/>
                        </a:rPr>
                        <a:t>lo anterior se presentó en la población general</a:t>
                      </a:r>
                      <a:r>
                        <a:rPr lang="es-MX" sz="1050" b="0" dirty="0">
                          <a:solidFill>
                            <a:srgbClr val="3D2E32"/>
                          </a:solidFill>
                          <a:latin typeface="Mestiza" panose="00000500000000000000" pitchFamily="50" charset="0"/>
                        </a:rPr>
                        <a:t>; por otro lado, en los menores de 5 años (lactantes y prescolares de 0-4 años) se presentaron los siguientes diagnósticos: </a:t>
                      </a:r>
                      <a:r>
                        <a:rPr lang="es-MX" sz="1050" b="0" i="1" dirty="0">
                          <a:solidFill>
                            <a:srgbClr val="3D2E32"/>
                          </a:solidFill>
                          <a:latin typeface="Mestiza" panose="00000500000000000000" pitchFamily="50" charset="0"/>
                        </a:rPr>
                        <a:t>infecciones respiratorias agudas, infecciones intestinales por otros organismos y las mal definidas, conjuntivitis, infección de vías urinarias, otitis media aguda, otras helmintiasis, asma, varicela, amebiasis intestinal y desnutrición leve</a:t>
                      </a:r>
                      <a:r>
                        <a:rPr lang="es-MX" sz="1050" b="0" dirty="0">
                          <a:solidFill>
                            <a:srgbClr val="3D2E32"/>
                          </a:solidFill>
                          <a:latin typeface="Mestiza" panose="00000500000000000000" pitchFamily="50"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val="10000"/>
                  </a:ext>
                </a:extLst>
              </a:tr>
            </a:tbl>
          </a:graphicData>
        </a:graphic>
      </p:graphicFrame>
      <p:sp>
        <p:nvSpPr>
          <p:cNvPr id="12" name="28 Marcador de título">
            <a:extLst>
              <a:ext uri="{FF2B5EF4-FFF2-40B4-BE49-F238E27FC236}">
                <a16:creationId xmlns:a16="http://schemas.microsoft.com/office/drawing/2014/main" id="{2DC59DE9-D2AC-492D-A408-EE7229770906}"/>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pic>
        <p:nvPicPr>
          <p:cNvPr id="4" name="Imagen 3">
            <a:extLst>
              <a:ext uri="{FF2B5EF4-FFF2-40B4-BE49-F238E27FC236}">
                <a16:creationId xmlns:a16="http://schemas.microsoft.com/office/drawing/2014/main" id="{4A6F6FE8-BBF7-4163-ABA3-56613FF091F1}"/>
              </a:ext>
            </a:extLst>
          </p:cNvPr>
          <p:cNvPicPr>
            <a:picLocks noChangeAspect="1"/>
          </p:cNvPicPr>
          <p:nvPr/>
        </p:nvPicPr>
        <p:blipFill>
          <a:blip r:embed="rId4"/>
          <a:stretch>
            <a:fillRect/>
          </a:stretch>
        </p:blipFill>
        <p:spPr>
          <a:xfrm>
            <a:off x="5004048" y="1716153"/>
            <a:ext cx="3737303" cy="2301237"/>
          </a:xfrm>
          <a:prstGeom prst="rect">
            <a:avLst/>
          </a:prstGeom>
        </p:spPr>
      </p:pic>
      <p:pic>
        <p:nvPicPr>
          <p:cNvPr id="5" name="Imagen 4">
            <a:extLst>
              <a:ext uri="{FF2B5EF4-FFF2-40B4-BE49-F238E27FC236}">
                <a16:creationId xmlns:a16="http://schemas.microsoft.com/office/drawing/2014/main" id="{B70E00A6-2FB5-47D1-8061-76D24E39EBAC}"/>
              </a:ext>
            </a:extLst>
          </p:cNvPr>
          <p:cNvPicPr>
            <a:picLocks noChangeAspect="1"/>
          </p:cNvPicPr>
          <p:nvPr/>
        </p:nvPicPr>
        <p:blipFill>
          <a:blip r:embed="rId5"/>
          <a:stretch>
            <a:fillRect/>
          </a:stretch>
        </p:blipFill>
        <p:spPr>
          <a:xfrm>
            <a:off x="4932040" y="4221088"/>
            <a:ext cx="3871296" cy="2288911"/>
          </a:xfrm>
          <a:prstGeom prst="rect">
            <a:avLst/>
          </a:prstGeom>
        </p:spPr>
      </p:pic>
      <p:sp>
        <p:nvSpPr>
          <p:cNvPr id="2" name="CuadroTexto 1">
            <a:extLst>
              <a:ext uri="{FF2B5EF4-FFF2-40B4-BE49-F238E27FC236}">
                <a16:creationId xmlns:a16="http://schemas.microsoft.com/office/drawing/2014/main" id="{8916C606-E149-4C8A-ACC2-2F7631AD379A}"/>
              </a:ext>
            </a:extLst>
          </p:cNvPr>
          <p:cNvSpPr txBox="1"/>
          <p:nvPr/>
        </p:nvSpPr>
        <p:spPr>
          <a:xfrm>
            <a:off x="7723412" y="3971732"/>
            <a:ext cx="982961" cy="169277"/>
          </a:xfrm>
          <a:prstGeom prst="rect">
            <a:avLst/>
          </a:prstGeom>
          <a:noFill/>
        </p:spPr>
        <p:txBody>
          <a:bodyPr wrap="none" rtlCol="0">
            <a:spAutoFit/>
          </a:bodyPr>
          <a:lstStyle/>
          <a:p>
            <a:r>
              <a:rPr lang="es-MX" sz="500" b="1" i="1" dirty="0">
                <a:latin typeface="Mestiza" panose="00000500000000000000" pitchFamily="50" charset="0"/>
              </a:rPr>
              <a:t>* Tasa X 100,000 habitantes</a:t>
            </a:r>
          </a:p>
        </p:txBody>
      </p:sp>
      <p:sp>
        <p:nvSpPr>
          <p:cNvPr id="14" name="CuadroTexto 13">
            <a:extLst>
              <a:ext uri="{FF2B5EF4-FFF2-40B4-BE49-F238E27FC236}">
                <a16:creationId xmlns:a16="http://schemas.microsoft.com/office/drawing/2014/main" id="{8FCF030B-AD7F-466A-A9C6-271AAD79841A}"/>
              </a:ext>
            </a:extLst>
          </p:cNvPr>
          <p:cNvSpPr txBox="1"/>
          <p:nvPr/>
        </p:nvSpPr>
        <p:spPr>
          <a:xfrm>
            <a:off x="7723411" y="6525344"/>
            <a:ext cx="982961" cy="169277"/>
          </a:xfrm>
          <a:prstGeom prst="rect">
            <a:avLst/>
          </a:prstGeom>
          <a:noFill/>
        </p:spPr>
        <p:txBody>
          <a:bodyPr wrap="none" rtlCol="0">
            <a:spAutoFit/>
          </a:bodyPr>
          <a:lstStyle/>
          <a:p>
            <a:r>
              <a:rPr lang="es-MX" sz="500" b="1" i="1" dirty="0">
                <a:latin typeface="Mestiza" panose="00000500000000000000" pitchFamily="50" charset="0"/>
              </a:rPr>
              <a:t>* Tasa X 100,000 habitantes</a:t>
            </a:r>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heurón"/>
          <p:cNvSpPr/>
          <p:nvPr/>
        </p:nvSpPr>
        <p:spPr>
          <a:xfrm>
            <a:off x="703002" y="11967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¿Cuáles son los resultados del Programa y cómo los mide?</a:t>
            </a:r>
          </a:p>
        </p:txBody>
      </p:sp>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3</a:t>
            </a:fld>
            <a:endParaRPr lang="es-MX" dirty="0"/>
          </a:p>
        </p:txBody>
      </p:sp>
      <p:sp>
        <p:nvSpPr>
          <p:cNvPr id="10" name="9 Cheurón"/>
          <p:cNvSpPr/>
          <p:nvPr/>
        </p:nvSpPr>
        <p:spPr>
          <a:xfrm rot="5400000">
            <a:off x="-2314655" y="3837888"/>
            <a:ext cx="5266992" cy="396000"/>
          </a:xfrm>
          <a:prstGeom prst="chevron">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10 CuadroTexto"/>
          <p:cNvSpPr txBox="1"/>
          <p:nvPr/>
        </p:nvSpPr>
        <p:spPr>
          <a:xfrm rot="16200000">
            <a:off x="-221218" y="3614536"/>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Resultados</a:t>
            </a:r>
            <a:endParaRPr lang="es-MX" sz="1200" dirty="0">
              <a:solidFill>
                <a:schemeClr val="bg1"/>
              </a:solidFill>
              <a:latin typeface="Mestiza" panose="00000500000000000000" pitchFamily="50" charset="0"/>
            </a:endParaRPr>
          </a:p>
        </p:txBody>
      </p:sp>
      <p:sp>
        <p:nvSpPr>
          <p:cNvPr id="13" name="12 Elipse"/>
          <p:cNvSpPr/>
          <p:nvPr/>
        </p:nvSpPr>
        <p:spPr>
          <a:xfrm>
            <a:off x="35496" y="10528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graphicFrame>
        <p:nvGraphicFramePr>
          <p:cNvPr id="15" name="3 Tabla">
            <a:extLst>
              <a:ext uri="{FF2B5EF4-FFF2-40B4-BE49-F238E27FC236}">
                <a16:creationId xmlns:a16="http://schemas.microsoft.com/office/drawing/2014/main" id="{B1CDD5E6-C445-43B6-949D-FCAE268E0F49}"/>
              </a:ext>
            </a:extLst>
          </p:cNvPr>
          <p:cNvGraphicFramePr>
            <a:graphicFrameLocks noGrp="1"/>
          </p:cNvGraphicFramePr>
          <p:nvPr>
            <p:extLst>
              <p:ext uri="{D42A27DB-BD31-4B8C-83A1-F6EECF244321}">
                <p14:modId xmlns:p14="http://schemas.microsoft.com/office/powerpoint/2010/main" val="3410728987"/>
              </p:ext>
            </p:extLst>
          </p:nvPr>
        </p:nvGraphicFramePr>
        <p:xfrm>
          <a:off x="755576" y="1628800"/>
          <a:ext cx="8136904" cy="1417701"/>
        </p:xfrm>
        <a:graphic>
          <a:graphicData uri="http://schemas.openxmlformats.org/drawingml/2006/table">
            <a:tbl>
              <a:tblPr firstRow="1" bandRow="1">
                <a:effectLst/>
                <a:tableStyleId>{5C22544A-7EE6-4342-B048-85BDC9FD1C3A}</a:tableStyleId>
              </a:tblPr>
              <a:tblGrid>
                <a:gridCol w="8136904">
                  <a:extLst>
                    <a:ext uri="{9D8B030D-6E8A-4147-A177-3AD203B41FA5}">
                      <a16:colId xmlns:a16="http://schemas.microsoft.com/office/drawing/2014/main" val="20000"/>
                    </a:ext>
                  </a:extLst>
                </a:gridCol>
              </a:tblGrid>
              <a:tr h="1291970">
                <a:tc>
                  <a:txBody>
                    <a:bodyPr/>
                    <a:lstStyle/>
                    <a:p>
                      <a:pPr marL="0" indent="0" algn="just">
                        <a:lnSpc>
                          <a:spcPct val="120000"/>
                        </a:lnSpc>
                        <a:buFont typeface="+mj-lt"/>
                        <a:buNone/>
                      </a:pPr>
                      <a:r>
                        <a:rPr lang="es-MX" sz="1050" b="0" dirty="0">
                          <a:solidFill>
                            <a:srgbClr val="3D2E32"/>
                          </a:solidFill>
                          <a:latin typeface="Mestiza" panose="00000500000000000000" pitchFamily="50" charset="0"/>
                        </a:rPr>
                        <a:t>En referente a la mortalidad en general, se obtuvo que la tasa de mortalidad en general en el estado de Sinaloa es de </a:t>
                      </a:r>
                      <a:r>
                        <a:rPr lang="es-MX" sz="1050" b="1" dirty="0">
                          <a:solidFill>
                            <a:srgbClr val="3D2E32"/>
                          </a:solidFill>
                          <a:latin typeface="Mestiza" panose="00000500000000000000" pitchFamily="50" charset="0"/>
                        </a:rPr>
                        <a:t>49.95</a:t>
                      </a:r>
                      <a:r>
                        <a:rPr lang="es-MX" sz="1050" b="0" dirty="0">
                          <a:solidFill>
                            <a:srgbClr val="3D2E32"/>
                          </a:solidFill>
                          <a:latin typeface="Mestiza" panose="00000500000000000000" pitchFamily="50" charset="0"/>
                        </a:rPr>
                        <a:t>, asimismo, se obtuvieron resultados en los grupos de </a:t>
                      </a:r>
                      <a:r>
                        <a:rPr lang="es-MX" sz="1050" b="0" i="1" dirty="0">
                          <a:solidFill>
                            <a:srgbClr val="3D2E32"/>
                          </a:solidFill>
                          <a:latin typeface="Mestiza" panose="00000500000000000000" pitchFamily="50" charset="0"/>
                        </a:rPr>
                        <a:t>Covid-19, la enfermedad isquémica del corazón, en tumores malignos, en diabetes mellitus, en enfermedades cerebrovasculares, en neumonía e influenza, en enfermedades del hígado, en accidentes, en insuficiencia renal, en agresiones (homicidios) y en demás causas</a:t>
                      </a:r>
                      <a:r>
                        <a:rPr lang="es-MX" sz="1050" b="0" dirty="0">
                          <a:solidFill>
                            <a:srgbClr val="3D2E32"/>
                          </a:solidFill>
                          <a:latin typeface="Mestiza" panose="00000500000000000000" pitchFamily="50" charset="0"/>
                        </a:rPr>
                        <a:t>.</a:t>
                      </a:r>
                    </a:p>
                    <a:p>
                      <a:pPr marL="0" indent="0" algn="just">
                        <a:lnSpc>
                          <a:spcPct val="120000"/>
                        </a:lnSpc>
                        <a:buFont typeface="+mj-lt"/>
                        <a:buNone/>
                      </a:pPr>
                      <a:endParaRPr lang="es-MX" sz="1050" b="0" dirty="0">
                        <a:solidFill>
                          <a:srgbClr val="3D2E32"/>
                        </a:solidFill>
                        <a:latin typeface="Mestiza" panose="00000500000000000000" pitchFamily="50" charset="0"/>
                      </a:endParaRPr>
                    </a:p>
                    <a:p>
                      <a:pPr marL="0" indent="0" algn="just">
                        <a:lnSpc>
                          <a:spcPct val="120000"/>
                        </a:lnSpc>
                        <a:buFont typeface="+mj-lt"/>
                        <a:buNone/>
                      </a:pPr>
                      <a:r>
                        <a:rPr lang="es-MX" sz="1050" b="0" dirty="0">
                          <a:solidFill>
                            <a:srgbClr val="3D2E32"/>
                          </a:solidFill>
                          <a:latin typeface="Mestiza" panose="00000500000000000000" pitchFamily="50" charset="0"/>
                        </a:rPr>
                        <a:t>En la tasa de mortalidad materna se obtuvo un </a:t>
                      </a:r>
                      <a:r>
                        <a:rPr lang="es-MX" sz="1050" b="1" dirty="0">
                          <a:solidFill>
                            <a:srgbClr val="3D2E32"/>
                          </a:solidFill>
                          <a:latin typeface="Mestiza" panose="00000500000000000000" pitchFamily="50" charset="0"/>
                        </a:rPr>
                        <a:t>59.75</a:t>
                      </a:r>
                      <a:r>
                        <a:rPr lang="es-MX" sz="1050" b="0" dirty="0">
                          <a:solidFill>
                            <a:srgbClr val="3D2E32"/>
                          </a:solidFill>
                          <a:latin typeface="Mestiza" panose="00000500000000000000" pitchFamily="50" charset="0"/>
                        </a:rPr>
                        <a:t>, en la tasa de mortalidad infantil menores de 1 año se obtuvo un </a:t>
                      </a:r>
                      <a:r>
                        <a:rPr lang="es-MX" sz="1050" b="1" dirty="0">
                          <a:solidFill>
                            <a:srgbClr val="3D2E32"/>
                          </a:solidFill>
                          <a:latin typeface="Mestiza" panose="00000500000000000000" pitchFamily="50" charset="0"/>
                        </a:rPr>
                        <a:t>9.1</a:t>
                      </a:r>
                      <a:r>
                        <a:rPr lang="es-MX" sz="1050" b="0" dirty="0">
                          <a:solidFill>
                            <a:srgbClr val="3D2E32"/>
                          </a:solidFill>
                          <a:latin typeface="Mestiza" panose="00000500000000000000" pitchFamily="50" charset="0"/>
                        </a:rPr>
                        <a:t>, en la tasa de mortalidad de cáncer cérvico uterino se obtuvo un </a:t>
                      </a:r>
                      <a:r>
                        <a:rPr lang="es-MX" sz="1050" b="1" dirty="0">
                          <a:solidFill>
                            <a:srgbClr val="3D2E32"/>
                          </a:solidFill>
                          <a:latin typeface="Mestiza" panose="00000500000000000000" pitchFamily="50" charset="0"/>
                        </a:rPr>
                        <a:t>7.6</a:t>
                      </a:r>
                      <a:r>
                        <a:rPr lang="es-MX" sz="1050" b="0" dirty="0">
                          <a:solidFill>
                            <a:srgbClr val="3D2E32"/>
                          </a:solidFill>
                          <a:latin typeface="Mestiza" panose="00000500000000000000" pitchFamily="50"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val="10000"/>
                  </a:ext>
                </a:extLst>
              </a:tr>
            </a:tbl>
          </a:graphicData>
        </a:graphic>
      </p:graphicFrame>
      <p:sp>
        <p:nvSpPr>
          <p:cNvPr id="12" name="28 Marcador de título">
            <a:extLst>
              <a:ext uri="{FF2B5EF4-FFF2-40B4-BE49-F238E27FC236}">
                <a16:creationId xmlns:a16="http://schemas.microsoft.com/office/drawing/2014/main" id="{2DC59DE9-D2AC-492D-A408-EE7229770906}"/>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pic>
        <p:nvPicPr>
          <p:cNvPr id="24" name="Imagen 23">
            <a:extLst>
              <a:ext uri="{FF2B5EF4-FFF2-40B4-BE49-F238E27FC236}">
                <a16:creationId xmlns:a16="http://schemas.microsoft.com/office/drawing/2014/main" id="{7105C630-BE82-416E-9488-04E1FC37AF86}"/>
              </a:ext>
            </a:extLst>
          </p:cNvPr>
          <p:cNvPicPr>
            <a:picLocks noChangeAspect="1"/>
          </p:cNvPicPr>
          <p:nvPr/>
        </p:nvPicPr>
        <p:blipFill>
          <a:blip r:embed="rId4"/>
          <a:stretch>
            <a:fillRect/>
          </a:stretch>
        </p:blipFill>
        <p:spPr>
          <a:xfrm>
            <a:off x="755577" y="3068960"/>
            <a:ext cx="4752527" cy="3282486"/>
          </a:xfrm>
          <a:prstGeom prst="rect">
            <a:avLst/>
          </a:prstGeom>
        </p:spPr>
      </p:pic>
      <p:pic>
        <p:nvPicPr>
          <p:cNvPr id="30" name="Imagen 29">
            <a:extLst>
              <a:ext uri="{FF2B5EF4-FFF2-40B4-BE49-F238E27FC236}">
                <a16:creationId xmlns:a16="http://schemas.microsoft.com/office/drawing/2014/main" id="{60B28EFB-F93D-4456-952E-82ED14B4D89F}"/>
              </a:ext>
            </a:extLst>
          </p:cNvPr>
          <p:cNvPicPr>
            <a:picLocks noChangeAspect="1"/>
          </p:cNvPicPr>
          <p:nvPr/>
        </p:nvPicPr>
        <p:blipFill>
          <a:blip r:embed="rId5"/>
          <a:stretch>
            <a:fillRect/>
          </a:stretch>
        </p:blipFill>
        <p:spPr>
          <a:xfrm>
            <a:off x="5500830" y="3458146"/>
            <a:ext cx="3462828" cy="2712955"/>
          </a:xfrm>
          <a:prstGeom prst="rect">
            <a:avLst/>
          </a:prstGeom>
        </p:spPr>
      </p:pic>
      <p:sp>
        <p:nvSpPr>
          <p:cNvPr id="14" name="CuadroTexto 13">
            <a:extLst>
              <a:ext uri="{FF2B5EF4-FFF2-40B4-BE49-F238E27FC236}">
                <a16:creationId xmlns:a16="http://schemas.microsoft.com/office/drawing/2014/main" id="{F9C21268-ED48-4555-8A3F-3F5988E9DE02}"/>
              </a:ext>
            </a:extLst>
          </p:cNvPr>
          <p:cNvSpPr txBox="1"/>
          <p:nvPr/>
        </p:nvSpPr>
        <p:spPr>
          <a:xfrm>
            <a:off x="7747455" y="6001824"/>
            <a:ext cx="982961" cy="169277"/>
          </a:xfrm>
          <a:prstGeom prst="rect">
            <a:avLst/>
          </a:prstGeom>
          <a:noFill/>
        </p:spPr>
        <p:txBody>
          <a:bodyPr wrap="none" rtlCol="0">
            <a:spAutoFit/>
          </a:bodyPr>
          <a:lstStyle/>
          <a:p>
            <a:r>
              <a:rPr lang="es-MX" sz="500" b="1" i="1" dirty="0">
                <a:latin typeface="Mestiza" panose="00000500000000000000" pitchFamily="50" charset="0"/>
              </a:rPr>
              <a:t>* Tasa X 100,000 habitantes</a:t>
            </a:r>
          </a:p>
        </p:txBody>
      </p:sp>
      <p:sp>
        <p:nvSpPr>
          <p:cNvPr id="16" name="CuadroTexto 15">
            <a:extLst>
              <a:ext uri="{FF2B5EF4-FFF2-40B4-BE49-F238E27FC236}">
                <a16:creationId xmlns:a16="http://schemas.microsoft.com/office/drawing/2014/main" id="{E883CE9B-19E4-4F81-8931-56AB0CF011C8}"/>
              </a:ext>
            </a:extLst>
          </p:cNvPr>
          <p:cNvSpPr txBox="1"/>
          <p:nvPr/>
        </p:nvSpPr>
        <p:spPr>
          <a:xfrm>
            <a:off x="3839107" y="6341235"/>
            <a:ext cx="982961" cy="169277"/>
          </a:xfrm>
          <a:prstGeom prst="rect">
            <a:avLst/>
          </a:prstGeom>
          <a:noFill/>
        </p:spPr>
        <p:txBody>
          <a:bodyPr wrap="none" rtlCol="0">
            <a:spAutoFit/>
          </a:bodyPr>
          <a:lstStyle/>
          <a:p>
            <a:r>
              <a:rPr lang="es-MX" sz="500" b="1" i="1" dirty="0">
                <a:latin typeface="Mestiza" panose="00000500000000000000" pitchFamily="50" charset="0"/>
              </a:rPr>
              <a:t>* Tasa X 100,000 habitantes</a:t>
            </a:r>
          </a:p>
        </p:txBody>
      </p:sp>
    </p:spTree>
    <p:extLst>
      <p:ext uri="{BB962C8B-B14F-4D97-AF65-F5344CB8AC3E}">
        <p14:creationId xmlns:p14="http://schemas.microsoft.com/office/powerpoint/2010/main" val="342019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4</a:t>
            </a:fld>
            <a:endParaRPr lang="es-MX" dirty="0"/>
          </a:p>
        </p:txBody>
      </p:sp>
      <p:sp>
        <p:nvSpPr>
          <p:cNvPr id="14" name="13 Pentágono"/>
          <p:cNvSpPr/>
          <p:nvPr/>
        </p:nvSpPr>
        <p:spPr>
          <a:xfrm rot="5400000">
            <a:off x="-2340812" y="3807076"/>
            <a:ext cx="532861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16" name="15 CuadroTexto"/>
          <p:cNvSpPr txBox="1"/>
          <p:nvPr/>
        </p:nvSpPr>
        <p:spPr>
          <a:xfrm rot="16200000">
            <a:off x="-138331" y="3698336"/>
            <a:ext cx="923651"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Cobertura</a:t>
            </a:r>
          </a:p>
        </p:txBody>
      </p:sp>
      <p:sp>
        <p:nvSpPr>
          <p:cNvPr id="9" name="28 Marcador de título">
            <a:extLst>
              <a:ext uri="{FF2B5EF4-FFF2-40B4-BE49-F238E27FC236}">
                <a16:creationId xmlns:a16="http://schemas.microsoft.com/office/drawing/2014/main" id="{0406C985-D745-48B5-A234-FEAC82D488FA}"/>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graphicFrame>
        <p:nvGraphicFramePr>
          <p:cNvPr id="10" name="Tabla 4">
            <a:extLst>
              <a:ext uri="{FF2B5EF4-FFF2-40B4-BE49-F238E27FC236}">
                <a16:creationId xmlns:a16="http://schemas.microsoft.com/office/drawing/2014/main" id="{0F666C79-DF2E-4AAA-AC74-C38781FA196D}"/>
              </a:ext>
            </a:extLst>
          </p:cNvPr>
          <p:cNvGraphicFramePr>
            <a:graphicFrameLocks noGrp="1"/>
          </p:cNvGraphicFramePr>
          <p:nvPr>
            <p:extLst>
              <p:ext uri="{D42A27DB-BD31-4B8C-83A1-F6EECF244321}">
                <p14:modId xmlns:p14="http://schemas.microsoft.com/office/powerpoint/2010/main" val="1231062629"/>
              </p:ext>
            </p:extLst>
          </p:nvPr>
        </p:nvGraphicFramePr>
        <p:xfrm>
          <a:off x="1043608" y="2795823"/>
          <a:ext cx="2698597" cy="3701688"/>
        </p:xfrm>
        <a:graphic>
          <a:graphicData uri="http://schemas.openxmlformats.org/drawingml/2006/table">
            <a:tbl>
              <a:tblPr firstRow="1" bandRow="1">
                <a:tableStyleId>{5940675A-B579-460E-94D1-54222C63F5DA}</a:tableStyleId>
              </a:tblPr>
              <a:tblGrid>
                <a:gridCol w="220459">
                  <a:extLst>
                    <a:ext uri="{9D8B030D-6E8A-4147-A177-3AD203B41FA5}">
                      <a16:colId xmlns:a16="http://schemas.microsoft.com/office/drawing/2014/main" val="910218890"/>
                    </a:ext>
                  </a:extLst>
                </a:gridCol>
                <a:gridCol w="1430374">
                  <a:extLst>
                    <a:ext uri="{9D8B030D-6E8A-4147-A177-3AD203B41FA5}">
                      <a16:colId xmlns:a16="http://schemas.microsoft.com/office/drawing/2014/main" val="3138502959"/>
                    </a:ext>
                  </a:extLst>
                </a:gridCol>
                <a:gridCol w="788164">
                  <a:extLst>
                    <a:ext uri="{9D8B030D-6E8A-4147-A177-3AD203B41FA5}">
                      <a16:colId xmlns:a16="http://schemas.microsoft.com/office/drawing/2014/main" val="3398139287"/>
                    </a:ext>
                  </a:extLst>
                </a:gridCol>
                <a:gridCol w="259600">
                  <a:extLst>
                    <a:ext uri="{9D8B030D-6E8A-4147-A177-3AD203B41FA5}">
                      <a16:colId xmlns:a16="http://schemas.microsoft.com/office/drawing/2014/main" val="3643328703"/>
                    </a:ext>
                  </a:extLst>
                </a:gridCol>
              </a:tblGrid>
              <a:tr h="241584">
                <a:tc gridSpan="4">
                  <a:txBody>
                    <a:bodyPr/>
                    <a:lstStyle/>
                    <a:p>
                      <a:pPr algn="ctr"/>
                      <a:r>
                        <a:rPr lang="es-MX" sz="1000" b="1" dirty="0">
                          <a:solidFill>
                            <a:schemeClr val="bg1"/>
                          </a:solidFill>
                          <a:latin typeface="Mestiza" panose="00000500000000000000" pitchFamily="50" charset="0"/>
                        </a:rPr>
                        <a:t>Cobertura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3666A"/>
                    </a:solidFill>
                  </a:tcPr>
                </a:tc>
                <a:tc hMerge="1">
                  <a:txBody>
                    <a:bodyPr/>
                    <a:lstStyle/>
                    <a:p>
                      <a:endParaRPr lang="es-MX"/>
                    </a:p>
                  </a:txBody>
                  <a:tcPr/>
                </a:tc>
                <a:tc hMerge="1">
                  <a:txBody>
                    <a:bodyPr/>
                    <a:lstStyle/>
                    <a:p>
                      <a:endParaRPr lang="es-MX"/>
                    </a:p>
                  </a:txBody>
                  <a:tcPr>
                    <a:lnL w="12700" cmpd="sng">
                      <a:noFill/>
                    </a:lnL>
                  </a:tcPr>
                </a:tc>
                <a:tc hMerge="1">
                  <a:txBody>
                    <a:bodyPr/>
                    <a:lstStyle/>
                    <a:p>
                      <a:endParaRPr lang="es-MX"/>
                    </a:p>
                  </a:txBody>
                  <a:tcPr>
                    <a:lnL w="12700" cmpd="sng">
                      <a:noFill/>
                    </a:lnL>
                  </a:tcPr>
                </a:tc>
                <a:extLst>
                  <a:ext uri="{0D108BD9-81ED-4DB2-BD59-A6C34878D82A}">
                    <a16:rowId xmlns:a16="http://schemas.microsoft.com/office/drawing/2014/main" val="818501383"/>
                  </a:ext>
                </a:extLst>
              </a:tr>
              <a:tr h="293405">
                <a:tc gridSpan="2">
                  <a:txBody>
                    <a:bodyPr/>
                    <a:lstStyle/>
                    <a:p>
                      <a:pPr marL="180000" algn="l"/>
                      <a:r>
                        <a:rPr lang="es-MX" sz="900" b="0" dirty="0">
                          <a:solidFill>
                            <a:schemeClr val="tx1"/>
                          </a:solidFill>
                          <a:latin typeface="Mestiza" panose="00000500000000000000" pitchFamily="50" charset="0"/>
                        </a:rPr>
                        <a:t>Municipios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p>
                      <a:pPr algn="ctr"/>
                      <a:r>
                        <a:rPr lang="es-MX" sz="900" b="0" dirty="0">
                          <a:solidFill>
                            <a:schemeClr val="tx1"/>
                          </a:solidFill>
                          <a:latin typeface="Mestiza" panose="00000500000000000000" pitchFamily="50" charset="0"/>
                        </a:rPr>
                        <a:t>18</a:t>
                      </a:r>
                    </a:p>
                  </a:txBody>
                  <a:tcPr anchor="ctr">
                    <a:lnL w="12700" cap="flat" cmpd="sng" algn="ctr">
                      <a:noFill/>
                      <a:prstDash val="solid"/>
                      <a:round/>
                      <a:headEnd type="none" w="med" len="med"/>
                      <a:tailEnd type="none" w="med" len="med"/>
                    </a:lnL>
                    <a:lnR w="12700" cmpd="sng">
                      <a:noFill/>
                    </a:lnR>
                    <a:lnB w="12700" cmpd="sng">
                      <a:noFill/>
                    </a:lnB>
                    <a:lnTlToBr w="12700" cmpd="sng">
                      <a:noFill/>
                      <a:prstDash val="solid"/>
                    </a:lnTlToBr>
                    <a:lnBlToTr w="12700" cmpd="sng">
                      <a:noFill/>
                      <a:prstDash val="solid"/>
                    </a:lnBlToTr>
                    <a:noFill/>
                  </a:tcPr>
                </a:tc>
                <a:tc hMerge="1">
                  <a:txBody>
                    <a:bodyPr/>
                    <a:lstStyle/>
                    <a:p>
                      <a:endParaRPr lang="es-MX"/>
                    </a:p>
                  </a:txBody>
                  <a:tcPr>
                    <a:lnL w="12700" cmpd="sng">
                      <a:noFill/>
                    </a:lnL>
                  </a:tcPr>
                </a:tc>
                <a:extLst>
                  <a:ext uri="{0D108BD9-81ED-4DB2-BD59-A6C34878D82A}">
                    <a16:rowId xmlns:a16="http://schemas.microsoft.com/office/drawing/2014/main" val="553076930"/>
                  </a:ext>
                </a:extLst>
              </a:tr>
              <a:tr h="277580">
                <a:tc gridSpan="4">
                  <a:txBody>
                    <a:bodyPr/>
                    <a:lstStyle/>
                    <a:p>
                      <a:pPr algn="ctr"/>
                      <a:r>
                        <a:rPr lang="es-MX" sz="1000" b="1" dirty="0">
                          <a:solidFill>
                            <a:schemeClr val="bg1"/>
                          </a:solidFill>
                          <a:latin typeface="Mestiza" panose="00000500000000000000" pitchFamily="50" charset="0"/>
                        </a:rPr>
                        <a:t>Cuantificación de Poblaciones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3666A"/>
                    </a:solidFill>
                  </a:tcPr>
                </a:tc>
                <a:tc hMerge="1">
                  <a:txBody>
                    <a:bodyPr/>
                    <a:lstStyle/>
                    <a:p>
                      <a:endParaRPr lang="es-MX"/>
                    </a:p>
                  </a:txBody>
                  <a:tcPr>
                    <a:lnL w="12700" cmpd="sng">
                      <a:noFill/>
                    </a:lnL>
                    <a:lnT w="12700" cmpd="sng">
                      <a:noFill/>
                    </a:lnT>
                  </a:tcPr>
                </a:tc>
                <a:tc hMerge="1">
                  <a:txBody>
                    <a:bodyPr/>
                    <a:lstStyle/>
                    <a:p>
                      <a:endParaRPr lang="es-MX"/>
                    </a:p>
                  </a:txBody>
                  <a:tcPr>
                    <a:lnL w="12700" cmpd="sng">
                      <a:noFill/>
                    </a:lnL>
                    <a:lnT w="12700" cmpd="sng">
                      <a:noFill/>
                    </a:lnT>
                  </a:tcPr>
                </a:tc>
                <a:tc hMerge="1">
                  <a:txBody>
                    <a:bodyPr/>
                    <a:lstStyle/>
                    <a:p>
                      <a:pPr algn="ctr"/>
                      <a:endParaRPr lang="es-MX" sz="1050" b="1" dirty="0">
                        <a:solidFill>
                          <a:schemeClr val="bg1"/>
                        </a:solidFill>
                        <a:latin typeface="Mestiza" panose="00000500000000000000" pitchFamily="50" charset="0"/>
                      </a:endParaRPr>
                    </a:p>
                  </a:txBody>
                  <a:tcPr anchor="ctr">
                    <a:lnL w="12700" cmpd="sng">
                      <a:noFill/>
                    </a:lnL>
                    <a:lnR w="12700" cmpd="sng">
                      <a:noFill/>
                    </a:lnR>
                    <a:lnB w="12700" cmpd="sng">
                      <a:no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3432991190"/>
                  </a:ext>
                </a:extLst>
              </a:tr>
              <a:tr h="293405">
                <a:tc gridSpan="4">
                  <a:txBody>
                    <a:bodyPr/>
                    <a:lstStyle/>
                    <a:p>
                      <a:pPr algn="ctr"/>
                      <a:r>
                        <a:rPr lang="es-MX" sz="900" b="1" dirty="0">
                          <a:effectLst>
                            <a:outerShdw blurRad="38100" dist="38100" dir="2700000" algn="tl">
                              <a:srgbClr val="000000">
                                <a:alpha val="43137"/>
                              </a:srgbClr>
                            </a:outerShdw>
                          </a:effectLst>
                          <a:latin typeface="Mestiza" panose="00000500000000000000" pitchFamily="50" charset="0"/>
                        </a:rPr>
                        <a:t>Valor año (2021)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MX"/>
                    </a:p>
                  </a:txBody>
                  <a:tcPr>
                    <a:lnL w="12700" cmpd="sng">
                      <a:noFill/>
                    </a:lnL>
                    <a:lnT w="12700" cmpd="sng">
                      <a:noFill/>
                    </a:lnT>
                  </a:tcPr>
                </a:tc>
                <a:tc hMerge="1">
                  <a:txBody>
                    <a:bodyPr/>
                    <a:lstStyle/>
                    <a:p>
                      <a:endParaRPr lang="es-MX"/>
                    </a:p>
                  </a:txBody>
                  <a:tcPr>
                    <a:lnL w="12700" cmpd="sng">
                      <a:noFill/>
                    </a:lnL>
                  </a:tcPr>
                </a:tc>
                <a:tc hMerge="1">
                  <a:txBody>
                    <a:bodyPr/>
                    <a:lstStyle/>
                    <a:p>
                      <a:pPr algn="ctr"/>
                      <a:endParaRPr lang="es-MX" sz="1050" b="1" dirty="0">
                        <a:effectLst>
                          <a:outerShdw blurRad="38100" dist="38100" dir="2700000" algn="tl">
                            <a:srgbClr val="000000">
                              <a:alpha val="43137"/>
                            </a:srgbClr>
                          </a:outerShdw>
                        </a:effectLst>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8529745"/>
                  </a:ext>
                </a:extLst>
              </a:tr>
              <a:tr h="38163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900" dirty="0">
                        <a:latin typeface="Mestiza" panose="00000500000000000000" pitchFamily="50" charset="0"/>
                      </a:endParaRPr>
                    </a:p>
                  </a:txBody>
                  <a:tcPr vert="vert27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Personas con Derechohabiencia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900" dirty="0">
                          <a:latin typeface="Mestiza" panose="00000500000000000000" pitchFamily="50" charset="0"/>
                        </a:rPr>
                        <a:t>1,768,975</a:t>
                      </a:r>
                      <a:endParaRPr lang="es-MX"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ctr"/>
                      <a:r>
                        <a:rPr lang="es-MX" sz="900" dirty="0">
                          <a:latin typeface="Mestiza" panose="00000500000000000000" pitchFamily="50" charset="0"/>
                        </a:rPr>
                        <a:t>Personas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74591"/>
                  </a:ext>
                </a:extLst>
              </a:tr>
              <a:tr h="38163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050" dirty="0">
                        <a:latin typeface="Mestiza" panose="00000500000000000000" pitchFamily="50"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Personas sin Derechohabiencia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900">
                          <a:latin typeface="Mestiza" panose="00000500000000000000" pitchFamily="50" charset="0"/>
                        </a:rPr>
                        <a:t>1,418,998</a:t>
                      </a:r>
                      <a:endParaRPr lang="es-MX"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729076"/>
                  </a:ext>
                </a:extLst>
              </a:tr>
              <a:tr h="2934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050" dirty="0">
                        <a:latin typeface="Mestiza" panose="00000500000000000000" pitchFamily="50"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s-MX" sz="900" b="1" dirty="0">
                          <a:latin typeface="Mestiza" panose="00000500000000000000" pitchFamily="50" charset="0"/>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900" b="1">
                          <a:latin typeface="Mestiza" panose="00000500000000000000" pitchFamily="50" charset="0"/>
                        </a:rPr>
                        <a:t>3,187,973</a:t>
                      </a:r>
                      <a:endParaRPr lang="es-MX"/>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14746"/>
                  </a:ext>
                </a:extLst>
              </a:tr>
              <a:tr h="480116">
                <a:tc rowSpan="4">
                  <a:txBody>
                    <a:bodyPr/>
                    <a:lstStyle/>
                    <a:p>
                      <a:pPr algn="ctr"/>
                      <a:r>
                        <a:rPr lang="es-MX" sz="900" dirty="0">
                          <a:latin typeface="Mestiza" panose="00000500000000000000" pitchFamily="50" charset="0"/>
                        </a:rPr>
                        <a:t>Población Atendida</a:t>
                      </a:r>
                    </a:p>
                  </a:txBody>
                  <a:tcPr vert="vert27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Dirección de Prevención Médica</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s-MX" sz="900" dirty="0">
                          <a:latin typeface="Mestiza" panose="00000500000000000000" pitchFamily="50" charset="0"/>
                        </a:rPr>
                        <a:t>988,239 </a:t>
                      </a:r>
                      <a:r>
                        <a:rPr lang="es-MX" sz="800" b="1" dirty="0">
                          <a:latin typeface="Mestiza" panose="00000500000000000000" pitchFamily="50" charset="0"/>
                        </a:rPr>
                        <a:t>*</a:t>
                      </a:r>
                      <a:endParaRPr lang="es-MX"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735009"/>
                  </a:ext>
                </a:extLst>
              </a:tr>
              <a:tr h="381633">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Dirección de Vigilancia Epidemologica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900" dirty="0">
                          <a:latin typeface="Mestiza" panose="00000500000000000000" pitchFamily="50" charset="0"/>
                        </a:rPr>
                        <a:t>4 </a:t>
                      </a:r>
                      <a:r>
                        <a:rPr lang="es-MX" sz="800" b="1" dirty="0">
                          <a:latin typeface="Mestiza" panose="00000500000000000000" pitchFamily="50" charset="0"/>
                        </a:rPr>
                        <a:t>*</a:t>
                      </a:r>
                      <a:endParaRPr lang="es-MX"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09928"/>
                  </a:ext>
                </a:extLst>
              </a:tr>
              <a:tr h="381633">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Departamento de Promoción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900" dirty="0">
                          <a:latin typeface="Mestiza" panose="00000500000000000000" pitchFamily="50" charset="0"/>
                        </a:rPr>
                        <a:t>478,493 </a:t>
                      </a:r>
                      <a:r>
                        <a:rPr lang="es-MX" sz="800" b="1" dirty="0">
                          <a:latin typeface="Mestiza" panose="00000500000000000000" pitchFamily="50" charset="0"/>
                        </a:rPr>
                        <a:t>*</a:t>
                      </a:r>
                      <a:endParaRPr lang="es-MX"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0144226"/>
                  </a:ext>
                </a:extLst>
              </a:tr>
              <a:tr h="293405">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s-MX" sz="900" dirty="0">
                          <a:latin typeface="Mestiza" panose="00000500000000000000" pitchFamily="50" charset="0"/>
                        </a:rPr>
                        <a:t>Atención Médica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900" dirty="0">
                          <a:latin typeface="Mestiza" panose="00000500000000000000" pitchFamily="50" charset="0"/>
                        </a:rPr>
                        <a:t>785,425 </a:t>
                      </a:r>
                      <a:r>
                        <a:rPr lang="es-MX" sz="700" b="1" dirty="0">
                          <a:latin typeface="Mestiza" panose="00000500000000000000" pitchFamily="50" charset="0"/>
                        </a:rPr>
                        <a:t>*</a:t>
                      </a:r>
                      <a:endParaRPr lang="es-MX"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912419"/>
                  </a:ext>
                </a:extLst>
              </a:tr>
            </a:tbl>
          </a:graphicData>
        </a:graphic>
      </p:graphicFrame>
      <p:sp>
        <p:nvSpPr>
          <p:cNvPr id="11" name="6 Cheurón">
            <a:extLst>
              <a:ext uri="{FF2B5EF4-FFF2-40B4-BE49-F238E27FC236}">
                <a16:creationId xmlns:a16="http://schemas.microsoft.com/office/drawing/2014/main" id="{63462C65-D3D1-4DA4-8506-752DF2EADBD1}"/>
              </a:ext>
            </a:extLst>
          </p:cNvPr>
          <p:cNvSpPr/>
          <p:nvPr/>
        </p:nvSpPr>
        <p:spPr>
          <a:xfrm>
            <a:off x="629521" y="112474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itchFamily="50" charset="0"/>
              </a:rPr>
              <a:t>Definición de Población Objetivo </a:t>
            </a:r>
          </a:p>
        </p:txBody>
      </p:sp>
      <p:sp>
        <p:nvSpPr>
          <p:cNvPr id="12" name="9 CuadroTexto">
            <a:extLst>
              <a:ext uri="{FF2B5EF4-FFF2-40B4-BE49-F238E27FC236}">
                <a16:creationId xmlns:a16="http://schemas.microsoft.com/office/drawing/2014/main" id="{89E97D5E-40FE-46C7-BF72-4725816FACCE}"/>
              </a:ext>
            </a:extLst>
          </p:cNvPr>
          <p:cNvSpPr txBox="1"/>
          <p:nvPr/>
        </p:nvSpPr>
        <p:spPr>
          <a:xfrm>
            <a:off x="702307" y="1484784"/>
            <a:ext cx="8135920" cy="1237647"/>
          </a:xfrm>
          <a:prstGeom prst="rect">
            <a:avLst/>
          </a:prstGeom>
          <a:noFill/>
        </p:spPr>
        <p:txBody>
          <a:bodyPr wrap="square" rtlCol="0">
            <a:spAutoFit/>
          </a:bodyPr>
          <a:lstStyle/>
          <a:p>
            <a:pPr algn="just">
              <a:lnSpc>
                <a:spcPct val="120000"/>
              </a:lnSpc>
            </a:pPr>
            <a:r>
              <a:rPr lang="es-MX" sz="1050" dirty="0">
                <a:latin typeface="Mestiza"/>
              </a:rPr>
              <a:t>El FASSA ha creado estrategias para lograr a través de los años un mayor número de beneficiarios dentro de la población sinaloense que no cuente con derechohabiencia, ya que se cuenta con diferentes programas para así poder abarcar la atención de diferentes tipos de situaciones a las cuales se podría enfrentar la ciudadanía en términos de salud pública, sin importar sexo, edad, raza, etnia, ni discapacidad, por lo que a través de acciones bien implementadas en la Dirección de Prevención Médica, se reportó una población atendida de </a:t>
            </a:r>
            <a:r>
              <a:rPr lang="es-MX" sz="1050" b="1" dirty="0">
                <a:latin typeface="Mestiza"/>
              </a:rPr>
              <a:t>988,239</a:t>
            </a:r>
            <a:r>
              <a:rPr lang="es-MX" sz="1050" dirty="0">
                <a:latin typeface="Mestiza"/>
              </a:rPr>
              <a:t> personas, por otro lado, en la Dirección de Vigilancia Epidemológica se obtuvo una población atendida de </a:t>
            </a:r>
            <a:r>
              <a:rPr lang="es-MX" sz="1050" b="1" dirty="0">
                <a:latin typeface="Mestiza"/>
              </a:rPr>
              <a:t>4</a:t>
            </a:r>
            <a:r>
              <a:rPr lang="es-MX" sz="1050" dirty="0">
                <a:latin typeface="Mestiza"/>
              </a:rPr>
              <a:t> personas y en el Departamento de Promoción, se registró una población atendida de </a:t>
            </a:r>
            <a:r>
              <a:rPr lang="es-MX" sz="1050" b="1" dirty="0">
                <a:latin typeface="Mestiza"/>
              </a:rPr>
              <a:t>478,493</a:t>
            </a:r>
            <a:r>
              <a:rPr lang="es-MX" sz="1050" dirty="0">
                <a:latin typeface="Mestiza"/>
              </a:rPr>
              <a:t> personas atendidas.</a:t>
            </a:r>
          </a:p>
        </p:txBody>
      </p:sp>
      <p:graphicFrame>
        <p:nvGraphicFramePr>
          <p:cNvPr id="3" name="Tabla 3">
            <a:extLst>
              <a:ext uri="{FF2B5EF4-FFF2-40B4-BE49-F238E27FC236}">
                <a16:creationId xmlns:a16="http://schemas.microsoft.com/office/drawing/2014/main" id="{FAF2125E-5112-41B9-A386-8DA8CE4F2850}"/>
              </a:ext>
            </a:extLst>
          </p:cNvPr>
          <p:cNvGraphicFramePr>
            <a:graphicFrameLocks noGrp="1"/>
          </p:cNvGraphicFramePr>
          <p:nvPr>
            <p:extLst>
              <p:ext uri="{D42A27DB-BD31-4B8C-83A1-F6EECF244321}">
                <p14:modId xmlns:p14="http://schemas.microsoft.com/office/powerpoint/2010/main" val="3059583147"/>
              </p:ext>
            </p:extLst>
          </p:nvPr>
        </p:nvGraphicFramePr>
        <p:xfrm>
          <a:off x="3923927" y="2795823"/>
          <a:ext cx="4536504" cy="25560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786012707"/>
                    </a:ext>
                  </a:extLst>
                </a:gridCol>
              </a:tblGrid>
              <a:tr h="255600">
                <a:tc>
                  <a:txBody>
                    <a:bodyPr/>
                    <a:lstStyle/>
                    <a:p>
                      <a:pPr algn="ctr"/>
                      <a:r>
                        <a:rPr lang="es-MX" sz="1000" dirty="0">
                          <a:latin typeface="Mestiza" panose="00000500000000000000" pitchFamily="50" charset="0"/>
                        </a:rPr>
                        <a:t>Indicador de la Cobertura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2047283599"/>
                  </a:ext>
                </a:extLst>
              </a:tr>
            </a:tbl>
          </a:graphicData>
        </a:graphic>
      </p:graphicFrame>
      <p:graphicFrame>
        <p:nvGraphicFramePr>
          <p:cNvPr id="13" name="Tabla 3">
            <a:extLst>
              <a:ext uri="{FF2B5EF4-FFF2-40B4-BE49-F238E27FC236}">
                <a16:creationId xmlns:a16="http://schemas.microsoft.com/office/drawing/2014/main" id="{8179B220-70C3-4624-8959-651B499A06E7}"/>
              </a:ext>
            </a:extLst>
          </p:cNvPr>
          <p:cNvGraphicFramePr>
            <a:graphicFrameLocks noGrp="1"/>
          </p:cNvGraphicFramePr>
          <p:nvPr>
            <p:extLst>
              <p:ext uri="{D42A27DB-BD31-4B8C-83A1-F6EECF244321}">
                <p14:modId xmlns:p14="http://schemas.microsoft.com/office/powerpoint/2010/main" val="3445132563"/>
              </p:ext>
            </p:extLst>
          </p:nvPr>
        </p:nvGraphicFramePr>
        <p:xfrm>
          <a:off x="3923928" y="5373216"/>
          <a:ext cx="4536504" cy="24384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786012707"/>
                    </a:ext>
                  </a:extLst>
                </a:gridCol>
              </a:tblGrid>
              <a:tr h="196740">
                <a:tc>
                  <a:txBody>
                    <a:bodyPr/>
                    <a:lstStyle/>
                    <a:p>
                      <a:pPr algn="ctr"/>
                      <a:r>
                        <a:rPr lang="es-MX" sz="1000" dirty="0">
                          <a:latin typeface="Mestiza" panose="00000500000000000000" pitchFamily="50" charset="0"/>
                        </a:rPr>
                        <a:t>Evolución de la Cobertura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2047283599"/>
                  </a:ext>
                </a:extLst>
              </a:tr>
            </a:tbl>
          </a:graphicData>
        </a:graphic>
      </p:graphicFrame>
      <p:sp>
        <p:nvSpPr>
          <p:cNvPr id="5" name="CuadroTexto 4">
            <a:extLst>
              <a:ext uri="{FF2B5EF4-FFF2-40B4-BE49-F238E27FC236}">
                <a16:creationId xmlns:a16="http://schemas.microsoft.com/office/drawing/2014/main" id="{083B99BB-9D67-4ABE-A682-BEA1EC8F9328}"/>
              </a:ext>
            </a:extLst>
          </p:cNvPr>
          <p:cNvSpPr txBox="1"/>
          <p:nvPr/>
        </p:nvSpPr>
        <p:spPr>
          <a:xfrm>
            <a:off x="3923927" y="5661248"/>
            <a:ext cx="4536505" cy="1015663"/>
          </a:xfrm>
          <a:prstGeom prst="rect">
            <a:avLst/>
          </a:prstGeom>
          <a:noFill/>
        </p:spPr>
        <p:txBody>
          <a:bodyPr wrap="square" rtlCol="0">
            <a:spAutoFit/>
          </a:bodyPr>
          <a:lstStyle/>
          <a:p>
            <a:pPr algn="just"/>
            <a:r>
              <a:rPr lang="es-MX" sz="1000" dirty="0">
                <a:latin typeface="Mestiza" panose="00000500000000000000" pitchFamily="50" charset="0"/>
              </a:rPr>
              <a:t>Durante el ejercicio fiscal 2021, se realizaron acciones para lograr atender a la ciudadanía, dentro de las cuales se encuentra el brindar una atención médica de calidad es aspectos de vacunación, tratamientos, consultas, etc.</a:t>
            </a:r>
          </a:p>
          <a:p>
            <a:pPr algn="just"/>
            <a:endParaRPr lang="es-MX" sz="1000" dirty="0">
              <a:latin typeface="Mestiza" panose="00000500000000000000" pitchFamily="50" charset="0"/>
            </a:endParaRPr>
          </a:p>
          <a:p>
            <a:pPr algn="just"/>
            <a:r>
              <a:rPr lang="es-MX" sz="1000" dirty="0">
                <a:latin typeface="Mestiza" panose="00000500000000000000" pitchFamily="50" charset="0"/>
              </a:rPr>
              <a:t>Lo anterior a pesar de enfrentar la emergencia sanitaria causado por el COVID-19.</a:t>
            </a:r>
          </a:p>
        </p:txBody>
      </p:sp>
      <p:pic>
        <p:nvPicPr>
          <p:cNvPr id="6" name="Imagen 5">
            <a:extLst>
              <a:ext uri="{FF2B5EF4-FFF2-40B4-BE49-F238E27FC236}">
                <a16:creationId xmlns:a16="http://schemas.microsoft.com/office/drawing/2014/main" id="{E14A6232-1F77-4756-8216-56C01EA1678F}"/>
              </a:ext>
            </a:extLst>
          </p:cNvPr>
          <p:cNvPicPr>
            <a:picLocks noChangeAspect="1"/>
          </p:cNvPicPr>
          <p:nvPr/>
        </p:nvPicPr>
        <p:blipFill>
          <a:blip r:embed="rId3"/>
          <a:stretch>
            <a:fillRect/>
          </a:stretch>
        </p:blipFill>
        <p:spPr>
          <a:xfrm>
            <a:off x="3969495" y="3067121"/>
            <a:ext cx="4445367" cy="2283999"/>
          </a:xfrm>
          <a:prstGeom prst="rect">
            <a:avLst/>
          </a:prstGeom>
        </p:spPr>
      </p:pic>
      <p:sp>
        <p:nvSpPr>
          <p:cNvPr id="2" name="CuadroTexto 1">
            <a:extLst>
              <a:ext uri="{FF2B5EF4-FFF2-40B4-BE49-F238E27FC236}">
                <a16:creationId xmlns:a16="http://schemas.microsoft.com/office/drawing/2014/main" id="{C622C109-957E-4997-AE00-D3CDF98B569C}"/>
              </a:ext>
            </a:extLst>
          </p:cNvPr>
          <p:cNvSpPr txBox="1"/>
          <p:nvPr/>
        </p:nvSpPr>
        <p:spPr>
          <a:xfrm>
            <a:off x="899592" y="6495256"/>
            <a:ext cx="2880319" cy="276999"/>
          </a:xfrm>
          <a:prstGeom prst="rect">
            <a:avLst/>
          </a:prstGeom>
          <a:noFill/>
        </p:spPr>
        <p:txBody>
          <a:bodyPr wrap="square" rtlCol="0">
            <a:spAutoFit/>
          </a:bodyPr>
          <a:lstStyle/>
          <a:p>
            <a:r>
              <a:rPr lang="es-MX" sz="600" dirty="0">
                <a:latin typeface="Mestiza" panose="00000500000000000000" pitchFamily="50" charset="0"/>
              </a:rPr>
              <a:t>* Información de la Matriz de respuestas de Cuestionarios aplicados a las diversas áreas de Prevención y Atención Médica para la evaluación de FASSA 2021 </a:t>
            </a:r>
          </a:p>
        </p:txBody>
      </p:sp>
    </p:spTree>
    <p:extLst>
      <p:ext uri="{BB962C8B-B14F-4D97-AF65-F5344CB8AC3E}">
        <p14:creationId xmlns:p14="http://schemas.microsoft.com/office/powerpoint/2010/main" val="306552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heurón"/>
          <p:cNvSpPr/>
          <p:nvPr/>
        </p:nvSpPr>
        <p:spPr>
          <a:xfrm>
            <a:off x="703002" y="112478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Análisis del Sector</a:t>
            </a:r>
          </a:p>
        </p:txBody>
      </p:sp>
      <p:sp>
        <p:nvSpPr>
          <p:cNvPr id="9" name="8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sp>
        <p:nvSpPr>
          <p:cNvPr id="13" name="12 Pentágono"/>
          <p:cNvSpPr/>
          <p:nvPr/>
        </p:nvSpPr>
        <p:spPr>
          <a:xfrm rot="5400000">
            <a:off x="-2340812" y="3807076"/>
            <a:ext cx="532861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4" name="13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16" name="15 CuadroTexto"/>
          <p:cNvSpPr txBox="1"/>
          <p:nvPr/>
        </p:nvSpPr>
        <p:spPr>
          <a:xfrm rot="16200000">
            <a:off x="-471" y="3621818"/>
            <a:ext cx="64793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Sector</a:t>
            </a:r>
          </a:p>
        </p:txBody>
      </p:sp>
      <p:graphicFrame>
        <p:nvGraphicFramePr>
          <p:cNvPr id="11" name="Tabla 5">
            <a:extLst>
              <a:ext uri="{FF2B5EF4-FFF2-40B4-BE49-F238E27FC236}">
                <a16:creationId xmlns:a16="http://schemas.microsoft.com/office/drawing/2014/main" id="{ADF0BB45-EF98-41FF-92B4-886579FA5154}"/>
              </a:ext>
            </a:extLst>
          </p:cNvPr>
          <p:cNvGraphicFramePr>
            <a:graphicFrameLocks noGrp="1"/>
          </p:cNvGraphicFramePr>
          <p:nvPr>
            <p:extLst>
              <p:ext uri="{D42A27DB-BD31-4B8C-83A1-F6EECF244321}">
                <p14:modId xmlns:p14="http://schemas.microsoft.com/office/powerpoint/2010/main" val="681644090"/>
              </p:ext>
            </p:extLst>
          </p:nvPr>
        </p:nvGraphicFramePr>
        <p:xfrm>
          <a:off x="755576" y="1563513"/>
          <a:ext cx="8203428" cy="5033839"/>
        </p:xfrm>
        <a:graphic>
          <a:graphicData uri="http://schemas.openxmlformats.org/drawingml/2006/table">
            <a:tbl>
              <a:tblPr firstRow="1" bandRow="1">
                <a:tableStyleId>{5940675A-B579-460E-94D1-54222C63F5DA}</a:tableStyleId>
              </a:tblPr>
              <a:tblGrid>
                <a:gridCol w="4464496">
                  <a:extLst>
                    <a:ext uri="{9D8B030D-6E8A-4147-A177-3AD203B41FA5}">
                      <a16:colId xmlns:a16="http://schemas.microsoft.com/office/drawing/2014/main" val="1581971449"/>
                    </a:ext>
                  </a:extLst>
                </a:gridCol>
                <a:gridCol w="3738932">
                  <a:extLst>
                    <a:ext uri="{9D8B030D-6E8A-4147-A177-3AD203B41FA5}">
                      <a16:colId xmlns:a16="http://schemas.microsoft.com/office/drawing/2014/main" val="3245752193"/>
                    </a:ext>
                  </a:extLst>
                </a:gridCol>
              </a:tblGrid>
              <a:tr h="1793640">
                <a:tc gridSpan="2">
                  <a:txBody>
                    <a:bodyPr/>
                    <a:lstStyle/>
                    <a:p>
                      <a:pPr algn="just">
                        <a:lnSpc>
                          <a:spcPct val="120000"/>
                        </a:lnSpc>
                      </a:pPr>
                      <a:r>
                        <a:rPr lang="es-MX" sz="1050" b="0" baseline="0" dirty="0">
                          <a:solidFill>
                            <a:schemeClr val="tx1"/>
                          </a:solidFill>
                          <a:latin typeface="Mestiza" panose="00000500000000000000" pitchFamily="50" charset="0"/>
                        </a:rPr>
                        <a:t>El FASSA busca contribuir al eje estratégico “</a:t>
                      </a:r>
                      <a:r>
                        <a:rPr lang="es-MX" sz="1050" b="0" i="1" baseline="0" dirty="0">
                          <a:solidFill>
                            <a:schemeClr val="tx1"/>
                          </a:solidFill>
                          <a:latin typeface="Mestiza" panose="00000500000000000000" pitchFamily="50" charset="0"/>
                        </a:rPr>
                        <a:t>Por un entorno y Sociedad Saludable</a:t>
                      </a:r>
                      <a:r>
                        <a:rPr lang="es-MX" sz="1050" b="0" baseline="0" dirty="0">
                          <a:solidFill>
                            <a:schemeClr val="tx1"/>
                          </a:solidFill>
                          <a:latin typeface="Mestiza" panose="00000500000000000000" pitchFamily="50" charset="0"/>
                        </a:rPr>
                        <a:t>” , con lo que se procura garantizar el ejercicio efectivo de los derechos sociales para toda la población, es por ello, que en los indicadores operativos como el de “</a:t>
                      </a:r>
                      <a:r>
                        <a:rPr lang="es-MX" sz="1050" b="0" i="1" baseline="0" dirty="0">
                          <a:solidFill>
                            <a:schemeClr val="tx1"/>
                          </a:solidFill>
                          <a:latin typeface="Mestiza" panose="00000500000000000000" pitchFamily="50" charset="0"/>
                        </a:rPr>
                        <a:t>Calidad</a:t>
                      </a:r>
                      <a:r>
                        <a:rPr lang="es-MX" sz="1050" b="0" baseline="0" dirty="0">
                          <a:solidFill>
                            <a:schemeClr val="tx1"/>
                          </a:solidFill>
                          <a:latin typeface="Mestiza" panose="00000500000000000000" pitchFamily="50" charset="0"/>
                        </a:rPr>
                        <a:t>” y referente al indicador de “</a:t>
                      </a:r>
                      <a:r>
                        <a:rPr lang="es-MX" sz="1050" b="0" i="1" baseline="0" dirty="0">
                          <a:solidFill>
                            <a:schemeClr val="tx1"/>
                          </a:solidFill>
                          <a:latin typeface="Mestiza" panose="00000500000000000000" pitchFamily="50" charset="0"/>
                        </a:rPr>
                        <a:t>Porcentaje de unidades de salud que desarrollan una cultura de calidad mediante la implementación de las Líneas Estratégicas de Calidad</a:t>
                      </a:r>
                      <a:r>
                        <a:rPr lang="es-MX" sz="1050" b="0" baseline="0" dirty="0">
                          <a:solidFill>
                            <a:schemeClr val="tx1"/>
                          </a:solidFill>
                          <a:latin typeface="Mestiza" panose="00000500000000000000" pitchFamily="50" charset="0"/>
                        </a:rPr>
                        <a:t>”, ha mantenido un </a:t>
                      </a:r>
                      <a:r>
                        <a:rPr lang="es-MX" sz="1050" b="1" baseline="0" dirty="0">
                          <a:solidFill>
                            <a:schemeClr val="tx1"/>
                          </a:solidFill>
                          <a:latin typeface="Mestiza" panose="00000500000000000000" pitchFamily="50" charset="0"/>
                        </a:rPr>
                        <a:t>100%</a:t>
                      </a:r>
                      <a:r>
                        <a:rPr lang="es-MX" sz="1050" b="0" baseline="0" dirty="0">
                          <a:solidFill>
                            <a:schemeClr val="tx1"/>
                          </a:solidFill>
                          <a:latin typeface="Mestiza" panose="00000500000000000000" pitchFamily="50" charset="0"/>
                        </a:rPr>
                        <a:t> de cumplimiento. Así mismo para los indicadores de tecnologías como el de “</a:t>
                      </a:r>
                      <a:r>
                        <a:rPr lang="es-MX" sz="1050" b="0" i="1" baseline="0" dirty="0">
                          <a:solidFill>
                            <a:schemeClr val="tx1"/>
                          </a:solidFill>
                          <a:latin typeface="Mestiza" panose="00000500000000000000" pitchFamily="50" charset="0"/>
                        </a:rPr>
                        <a:t>Porcentaje de cobertura de unidades de salud de segundo nivel de atención con sistema de registros electrónicos</a:t>
                      </a:r>
                      <a:r>
                        <a:rPr lang="es-MX" sz="1050" b="0" baseline="0" dirty="0">
                          <a:solidFill>
                            <a:schemeClr val="tx1"/>
                          </a:solidFill>
                          <a:latin typeface="Mestiza" panose="00000500000000000000" pitchFamily="50" charset="0"/>
                        </a:rPr>
                        <a:t>” y el “</a:t>
                      </a:r>
                      <a:r>
                        <a:rPr lang="es-MX" sz="1050" b="0" i="1" baseline="0" dirty="0">
                          <a:solidFill>
                            <a:schemeClr val="tx1"/>
                          </a:solidFill>
                          <a:latin typeface="Mestiza" panose="00000500000000000000" pitchFamily="50" charset="0"/>
                        </a:rPr>
                        <a:t>Porcentaje de cumplimiento de implementación del Sistema de información para el área de farmacia en unidades hospitalarias y centros de salud de acuerdo al programa anual</a:t>
                      </a:r>
                      <a:r>
                        <a:rPr lang="es-MX" sz="1050" b="0" baseline="0" dirty="0">
                          <a:solidFill>
                            <a:schemeClr val="tx1"/>
                          </a:solidFill>
                          <a:latin typeface="Mestiza" panose="00000500000000000000" pitchFamily="50" charset="0"/>
                        </a:rPr>
                        <a:t>”, han mantenido un </a:t>
                      </a:r>
                      <a:r>
                        <a:rPr lang="es-MX" sz="1050" b="1" baseline="0" dirty="0">
                          <a:solidFill>
                            <a:schemeClr val="tx1"/>
                          </a:solidFill>
                          <a:latin typeface="Mestiza" panose="00000500000000000000" pitchFamily="50" charset="0"/>
                        </a:rPr>
                        <a:t>100%</a:t>
                      </a:r>
                      <a:r>
                        <a:rPr lang="es-MX" sz="1050" b="0" baseline="0" dirty="0">
                          <a:solidFill>
                            <a:schemeClr val="tx1"/>
                          </a:solidFill>
                          <a:latin typeface="Mestiza" panose="00000500000000000000" pitchFamily="50" charset="0"/>
                        </a:rPr>
                        <a:t> de cumplimiento, en contraste de los indicadores “</a:t>
                      </a:r>
                      <a:r>
                        <a:rPr lang="es-MX" sz="1050" b="0" i="1" baseline="0" dirty="0">
                          <a:solidFill>
                            <a:schemeClr val="tx1"/>
                          </a:solidFill>
                          <a:latin typeface="Mestiza" panose="00000500000000000000" pitchFamily="50" charset="0"/>
                        </a:rPr>
                        <a:t>Porcentaje de Capacitación de médicos en servicio social en el uso del sistema de registros médicos electrónicos</a:t>
                      </a:r>
                      <a:r>
                        <a:rPr lang="es-MX" sz="1050" b="0" baseline="0" dirty="0">
                          <a:solidFill>
                            <a:schemeClr val="tx1"/>
                          </a:solidFill>
                          <a:latin typeface="Mestiza" panose="00000500000000000000" pitchFamily="50" charset="0"/>
                        </a:rPr>
                        <a:t>”, se reportó un </a:t>
                      </a:r>
                      <a:r>
                        <a:rPr lang="es-MX" sz="1050" b="1" baseline="0" dirty="0">
                          <a:solidFill>
                            <a:schemeClr val="tx1"/>
                          </a:solidFill>
                          <a:latin typeface="Mestiza" panose="00000500000000000000" pitchFamily="50" charset="0"/>
                        </a:rPr>
                        <a:t>91%</a:t>
                      </a:r>
                      <a:r>
                        <a:rPr lang="es-MX" sz="1050" b="0" baseline="0" dirty="0">
                          <a:solidFill>
                            <a:schemeClr val="tx1"/>
                          </a:solidFill>
                          <a:latin typeface="Mestiza" panose="00000500000000000000" pitchFamily="50" charset="0"/>
                        </a:rPr>
                        <a:t> de avance.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MX" sz="1000" dirty="0">
                        <a:latin typeface="Mestiza"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9594"/>
                  </a:ext>
                </a:extLst>
              </a:tr>
              <a:tr h="310308">
                <a:tc>
                  <a:txBody>
                    <a:bodyPr/>
                    <a:lstStyle/>
                    <a:p>
                      <a:pPr algn="ctr"/>
                      <a:r>
                        <a:rPr lang="es-MX" sz="1050" b="1" kern="1200" dirty="0">
                          <a:solidFill>
                            <a:schemeClr val="bg1"/>
                          </a:solidFill>
                          <a:latin typeface="Mestiza" panose="00000500000000000000" pitchFamily="50" charset="0"/>
                          <a:ea typeface="+mn-ea"/>
                          <a:cs typeface="+mn-cs"/>
                        </a:rPr>
                        <a:t>Indicador Sectorial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algn="ctr"/>
                      <a:r>
                        <a:rPr lang="es-MX" sz="1050" b="1" kern="1200" dirty="0">
                          <a:solidFill>
                            <a:schemeClr val="bg1"/>
                          </a:solidFill>
                          <a:latin typeface="Mestiza" panose="00000500000000000000" pitchFamily="50" charset="0"/>
                          <a:ea typeface="+mn-ea"/>
                          <a:cs typeface="+mn-cs"/>
                        </a:rPr>
                        <a:t>Presupuesto del Ejercicio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85183079"/>
                  </a:ext>
                </a:extLst>
              </a:tr>
              <a:tr h="2929891">
                <a:tc>
                  <a:txBody>
                    <a:bodyPr/>
                    <a:lstStyle/>
                    <a:p>
                      <a:pPr algn="ctr"/>
                      <a:endParaRPr lang="es-MX" sz="1050" dirty="0">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050" dirty="0">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051070"/>
                  </a:ext>
                </a:extLst>
              </a:tr>
            </a:tbl>
          </a:graphicData>
        </a:graphic>
      </p:graphicFrame>
      <p:sp>
        <p:nvSpPr>
          <p:cNvPr id="15" name="28 Marcador de título">
            <a:extLst>
              <a:ext uri="{FF2B5EF4-FFF2-40B4-BE49-F238E27FC236}">
                <a16:creationId xmlns:a16="http://schemas.microsoft.com/office/drawing/2014/main" id="{889FE555-6882-4EC0-93F9-D11D8E19FF0A}"/>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graphicFrame>
        <p:nvGraphicFramePr>
          <p:cNvPr id="17" name="Tabla 12">
            <a:extLst>
              <a:ext uri="{FF2B5EF4-FFF2-40B4-BE49-F238E27FC236}">
                <a16:creationId xmlns:a16="http://schemas.microsoft.com/office/drawing/2014/main" id="{BD31B329-A9A5-4C7E-95B0-A0E3CB96488D}"/>
              </a:ext>
            </a:extLst>
          </p:cNvPr>
          <p:cNvGraphicFramePr>
            <a:graphicFrameLocks noGrp="1"/>
          </p:cNvGraphicFramePr>
          <p:nvPr>
            <p:extLst>
              <p:ext uri="{D42A27DB-BD31-4B8C-83A1-F6EECF244321}">
                <p14:modId xmlns:p14="http://schemas.microsoft.com/office/powerpoint/2010/main" val="2738190964"/>
              </p:ext>
            </p:extLst>
          </p:nvPr>
        </p:nvGraphicFramePr>
        <p:xfrm>
          <a:off x="5401122" y="3933217"/>
          <a:ext cx="3384376" cy="1756917"/>
        </p:xfrm>
        <a:graphic>
          <a:graphicData uri="http://schemas.openxmlformats.org/drawingml/2006/table">
            <a:tbl>
              <a:tblPr firstRow="1" bandRow="1">
                <a:tableStyleId>{5940675A-B579-460E-94D1-54222C63F5DA}</a:tableStyleId>
              </a:tblPr>
              <a:tblGrid>
                <a:gridCol w="1749528">
                  <a:extLst>
                    <a:ext uri="{9D8B030D-6E8A-4147-A177-3AD203B41FA5}">
                      <a16:colId xmlns:a16="http://schemas.microsoft.com/office/drawing/2014/main" val="3592594309"/>
                    </a:ext>
                  </a:extLst>
                </a:gridCol>
                <a:gridCol w="1634848">
                  <a:extLst>
                    <a:ext uri="{9D8B030D-6E8A-4147-A177-3AD203B41FA5}">
                      <a16:colId xmlns:a16="http://schemas.microsoft.com/office/drawing/2014/main" val="2158673256"/>
                    </a:ext>
                  </a:extLst>
                </a:gridCol>
              </a:tblGrid>
              <a:tr h="470425">
                <a:tc gridSpan="2">
                  <a:txBody>
                    <a:bodyPr/>
                    <a:lstStyle/>
                    <a:p>
                      <a:pPr algn="ctr"/>
                      <a:r>
                        <a:rPr lang="es-MX" sz="1200" b="1" cap="small" baseline="0" dirty="0">
                          <a:solidFill>
                            <a:schemeClr val="bg1"/>
                          </a:solidFill>
                          <a:latin typeface="Mestiza" panose="00000500000000000000" pitchFamily="50" charset="0"/>
                        </a:rPr>
                        <a:t>Presupuesto </a:t>
                      </a:r>
                    </a:p>
                    <a:p>
                      <a:pPr algn="ctr"/>
                      <a:r>
                        <a:rPr lang="es-MX" sz="1200" b="1" cap="small" baseline="0" dirty="0">
                          <a:solidFill>
                            <a:schemeClr val="bg1"/>
                          </a:solidFill>
                          <a:latin typeface="Mestiza" panose="00000500000000000000" pitchFamily="50" charset="0"/>
                        </a:rPr>
                        <a:t>Ejercicio fiscal 2021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hMerge="1">
                  <a:txBody>
                    <a:bodyPr/>
                    <a:lstStyle/>
                    <a:p>
                      <a:endParaRPr lang="es-MX" dirty="0"/>
                    </a:p>
                  </a:txBody>
                  <a:tcPr/>
                </a:tc>
                <a:extLst>
                  <a:ext uri="{0D108BD9-81ED-4DB2-BD59-A6C34878D82A}">
                    <a16:rowId xmlns:a16="http://schemas.microsoft.com/office/drawing/2014/main" val="2456705331"/>
                  </a:ext>
                </a:extLst>
              </a:tr>
              <a:tr h="321623">
                <a:tc>
                  <a:txBody>
                    <a:bodyPr/>
                    <a:lstStyle/>
                    <a:p>
                      <a:r>
                        <a:rPr lang="es-MX" sz="1050" b="1" dirty="0">
                          <a:latin typeface="Mestiza" panose="00000500000000000000" pitchFamily="50" charset="0"/>
                        </a:rPr>
                        <a:t>Aprobado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50" dirty="0">
                          <a:latin typeface="Mestiza" panose="00000500000000000000" pitchFamily="50" charset="0"/>
                        </a:rPr>
                        <a:t>$ 3,045,203,663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53633061"/>
                  </a:ext>
                </a:extLst>
              </a:tr>
              <a:tr h="321623">
                <a:tc>
                  <a:txBody>
                    <a:bodyPr/>
                    <a:lstStyle/>
                    <a:p>
                      <a:r>
                        <a:rPr lang="es-MX" sz="1050" b="1" dirty="0">
                          <a:latin typeface="Mestiza" panose="00000500000000000000" pitchFamily="50" charset="0"/>
                        </a:rPr>
                        <a:t>Modificado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50" dirty="0">
                          <a:latin typeface="Mestiza" panose="00000500000000000000" pitchFamily="50" charset="0"/>
                        </a:rPr>
                        <a:t>$ 3,071,022,712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04743497"/>
                  </a:ext>
                </a:extLst>
              </a:tr>
              <a:tr h="321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50" b="1" dirty="0">
                          <a:latin typeface="Mestiza" panose="00000500000000000000" pitchFamily="50" charset="0"/>
                        </a:rPr>
                        <a:t>Devengado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50" dirty="0">
                          <a:latin typeface="Mestiza" panose="00000500000000000000" pitchFamily="50" charset="0"/>
                        </a:rPr>
                        <a:t>$ 3,055,344,189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9049240"/>
                  </a:ext>
                </a:extLst>
              </a:tr>
              <a:tr h="321623">
                <a:tc>
                  <a:txBody>
                    <a:bodyPr/>
                    <a:lstStyle/>
                    <a:p>
                      <a:r>
                        <a:rPr lang="es-MX" sz="1050" b="1" dirty="0">
                          <a:latin typeface="Mestiza" panose="00000500000000000000" pitchFamily="50" charset="0"/>
                        </a:rPr>
                        <a:t>Ejercido y Pagado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s-MX" sz="1050" dirty="0">
                          <a:latin typeface="Mestiza" panose="00000500000000000000" pitchFamily="50" charset="0"/>
                        </a:rPr>
                        <a:t>$ 3,041,322,571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77802424"/>
                  </a:ext>
                </a:extLst>
              </a:tr>
            </a:tbl>
          </a:graphicData>
        </a:graphic>
      </p:graphicFrame>
      <p:pic>
        <p:nvPicPr>
          <p:cNvPr id="2" name="Imagen 1">
            <a:extLst>
              <a:ext uri="{FF2B5EF4-FFF2-40B4-BE49-F238E27FC236}">
                <a16:creationId xmlns:a16="http://schemas.microsoft.com/office/drawing/2014/main" id="{0F2C5A85-79F3-49C4-B1E1-CE3D7B6AB9CF}"/>
              </a:ext>
            </a:extLst>
          </p:cNvPr>
          <p:cNvPicPr>
            <a:picLocks noChangeAspect="1"/>
          </p:cNvPicPr>
          <p:nvPr/>
        </p:nvPicPr>
        <p:blipFill rotWithShape="1">
          <a:blip r:embed="rId3"/>
          <a:srcRect r="2790"/>
          <a:stretch/>
        </p:blipFill>
        <p:spPr>
          <a:xfrm>
            <a:off x="899592" y="3827271"/>
            <a:ext cx="4207950" cy="2410202"/>
          </a:xfrm>
          <a:prstGeom prst="rect">
            <a:avLst/>
          </a:prstGeom>
        </p:spPr>
      </p:pic>
    </p:spTree>
    <p:extLst>
      <p:ext uri="{BB962C8B-B14F-4D97-AF65-F5344CB8AC3E}">
        <p14:creationId xmlns:p14="http://schemas.microsoft.com/office/powerpoint/2010/main" val="97740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328149552"/>
              </p:ext>
            </p:extLst>
          </p:nvPr>
        </p:nvGraphicFramePr>
        <p:xfrm>
          <a:off x="738514" y="1628800"/>
          <a:ext cx="8208976" cy="4634315"/>
        </p:xfrm>
        <a:graphic>
          <a:graphicData uri="http://schemas.openxmlformats.org/drawingml/2006/table">
            <a:tbl>
              <a:tblPr firstRow="1" bandRow="1">
                <a:effectLst/>
                <a:tableStyleId>{5C22544A-7EE6-4342-B048-85BDC9FD1C3A}</a:tableStyleId>
              </a:tblPr>
              <a:tblGrid>
                <a:gridCol w="8208976">
                  <a:extLst>
                    <a:ext uri="{9D8B030D-6E8A-4147-A177-3AD203B41FA5}">
                      <a16:colId xmlns:a16="http://schemas.microsoft.com/office/drawing/2014/main" val="20000"/>
                    </a:ext>
                  </a:extLst>
                </a:gridCol>
              </a:tblGrid>
              <a:tr h="4634315">
                <a:tc>
                  <a:txBody>
                    <a:bodyPr/>
                    <a:lstStyle/>
                    <a:p>
                      <a:pPr algn="just">
                        <a:lnSpc>
                          <a:spcPct val="120000"/>
                        </a:lnSpc>
                      </a:pPr>
                      <a:r>
                        <a:rPr lang="es-MX" sz="1050" b="0" baseline="0" dirty="0">
                          <a:solidFill>
                            <a:schemeClr val="tx1"/>
                          </a:solidFill>
                          <a:latin typeface="Mestiza" panose="00000500000000000000" pitchFamily="50" charset="0"/>
                        </a:rPr>
                        <a:t>En el ejercicio fiscal 2021 , respecto a los servicios que fueron otorgados en unidades de primer nivel se obtuvo que en unidades de salud se realizaron </a:t>
                      </a:r>
                      <a:r>
                        <a:rPr lang="es-MX" sz="1050" b="1" baseline="0" dirty="0">
                          <a:solidFill>
                            <a:schemeClr val="tx1"/>
                          </a:solidFill>
                          <a:latin typeface="Mestiza" panose="00000500000000000000" pitchFamily="50" charset="0"/>
                        </a:rPr>
                        <a:t>164,889</a:t>
                      </a:r>
                      <a:r>
                        <a:rPr lang="es-MX" sz="1050" b="0" baseline="0" dirty="0">
                          <a:solidFill>
                            <a:schemeClr val="tx1"/>
                          </a:solidFill>
                          <a:latin typeface="Mestiza" panose="00000500000000000000" pitchFamily="50" charset="0"/>
                        </a:rPr>
                        <a:t> consultas y en jornadas comunitarias se realizaron </a:t>
                      </a:r>
                      <a:r>
                        <a:rPr lang="es-MX" sz="1050" b="1" baseline="0" dirty="0">
                          <a:solidFill>
                            <a:schemeClr val="tx1"/>
                          </a:solidFill>
                          <a:latin typeface="Mestiza" panose="00000500000000000000" pitchFamily="50" charset="0"/>
                        </a:rPr>
                        <a:t>25,907</a:t>
                      </a:r>
                      <a:r>
                        <a:rPr lang="es-MX" sz="1050" b="0" baseline="0" dirty="0">
                          <a:solidFill>
                            <a:schemeClr val="tx1"/>
                          </a:solidFill>
                          <a:latin typeface="Mestiza" panose="00000500000000000000" pitchFamily="50" charset="0"/>
                        </a:rPr>
                        <a:t> consultas, además se realizaron </a:t>
                      </a:r>
                      <a:r>
                        <a:rPr lang="es-MX" sz="1050" b="1" baseline="0" dirty="0">
                          <a:solidFill>
                            <a:schemeClr val="tx1"/>
                          </a:solidFill>
                          <a:latin typeface="Mestiza" panose="00000500000000000000" pitchFamily="50" charset="0"/>
                        </a:rPr>
                        <a:t>24</a:t>
                      </a:r>
                      <a:r>
                        <a:rPr lang="es-MX" sz="1050" b="0" baseline="0" dirty="0">
                          <a:solidFill>
                            <a:schemeClr val="tx1"/>
                          </a:solidFill>
                          <a:latin typeface="Mestiza" panose="00000500000000000000" pitchFamily="50" charset="0"/>
                        </a:rPr>
                        <a:t> jornadas.</a:t>
                      </a:r>
                    </a:p>
                    <a:p>
                      <a:pPr algn="just">
                        <a:lnSpc>
                          <a:spcPct val="120000"/>
                        </a:lnSpc>
                      </a:pPr>
                      <a:endParaRPr lang="es-MX" sz="1050" b="0" baseline="0" dirty="0">
                        <a:solidFill>
                          <a:schemeClr val="tx1"/>
                        </a:solidFill>
                        <a:latin typeface="Mestiza" panose="00000500000000000000" pitchFamily="50" charset="0"/>
                      </a:endParaRPr>
                    </a:p>
                    <a:p>
                      <a:pPr algn="just">
                        <a:lnSpc>
                          <a:spcPct val="120000"/>
                        </a:lnSpc>
                      </a:pPr>
                      <a:r>
                        <a:rPr lang="es-MX" sz="1050" b="0" baseline="0" dirty="0">
                          <a:solidFill>
                            <a:schemeClr val="tx1"/>
                          </a:solidFill>
                          <a:latin typeface="Mestiza" panose="00000500000000000000" pitchFamily="50" charset="0"/>
                        </a:rPr>
                        <a:t>En cuanto a la atención médica en unidades de segundo nivel, se atendieron </a:t>
                      </a:r>
                      <a:r>
                        <a:rPr lang="es-MX" sz="1050" b="1" baseline="0" dirty="0">
                          <a:solidFill>
                            <a:schemeClr val="tx1"/>
                          </a:solidFill>
                          <a:latin typeface="Mestiza" panose="00000500000000000000" pitchFamily="50" charset="0"/>
                        </a:rPr>
                        <a:t>10,803</a:t>
                      </a:r>
                      <a:r>
                        <a:rPr lang="es-MX" sz="1050" b="0" baseline="0" dirty="0">
                          <a:solidFill>
                            <a:schemeClr val="tx1"/>
                          </a:solidFill>
                          <a:latin typeface="Mestiza" panose="00000500000000000000" pitchFamily="50" charset="0"/>
                        </a:rPr>
                        <a:t> cirugías, </a:t>
                      </a:r>
                      <a:r>
                        <a:rPr lang="es-MX" sz="1050" b="1" baseline="0">
                          <a:solidFill>
                            <a:schemeClr val="tx1"/>
                          </a:solidFill>
                          <a:latin typeface="Mestiza" panose="00000500000000000000" pitchFamily="50" charset="0"/>
                        </a:rPr>
                        <a:t>18,588</a:t>
                      </a:r>
                      <a:r>
                        <a:rPr lang="es-MX" sz="1050" b="0" baseline="0">
                          <a:solidFill>
                            <a:schemeClr val="tx1"/>
                          </a:solidFill>
                          <a:latin typeface="Mestiza" panose="00000500000000000000" pitchFamily="50" charset="0"/>
                        </a:rPr>
                        <a:t> egresos hospitalarios</a:t>
                      </a:r>
                      <a:r>
                        <a:rPr lang="es-MX" sz="1050" b="0" baseline="0" dirty="0">
                          <a:solidFill>
                            <a:schemeClr val="tx1"/>
                          </a:solidFill>
                          <a:latin typeface="Mestiza" panose="00000500000000000000" pitchFamily="50" charset="0"/>
                        </a:rPr>
                        <a:t>, </a:t>
                      </a:r>
                      <a:r>
                        <a:rPr lang="es-MX" sz="1050" b="1" baseline="0" dirty="0">
                          <a:solidFill>
                            <a:schemeClr val="tx1"/>
                          </a:solidFill>
                          <a:latin typeface="Mestiza" panose="00000500000000000000" pitchFamily="50" charset="0"/>
                        </a:rPr>
                        <a:t>92,859</a:t>
                      </a:r>
                      <a:r>
                        <a:rPr lang="es-MX" sz="1050" b="0" baseline="0" dirty="0">
                          <a:solidFill>
                            <a:schemeClr val="tx1"/>
                          </a:solidFill>
                          <a:latin typeface="Mestiza" panose="00000500000000000000" pitchFamily="50" charset="0"/>
                        </a:rPr>
                        <a:t> consultas externas, </a:t>
                      </a:r>
                      <a:r>
                        <a:rPr lang="es-MX" sz="1050" b="1" baseline="0" dirty="0">
                          <a:solidFill>
                            <a:schemeClr val="tx1"/>
                          </a:solidFill>
                          <a:latin typeface="Mestiza" panose="00000500000000000000" pitchFamily="50" charset="0"/>
                        </a:rPr>
                        <a:t>12,827</a:t>
                      </a:r>
                      <a:r>
                        <a:rPr lang="es-MX" sz="1050" b="0" baseline="0" dirty="0">
                          <a:solidFill>
                            <a:schemeClr val="tx1"/>
                          </a:solidFill>
                          <a:latin typeface="Mestiza" panose="00000500000000000000" pitchFamily="50" charset="0"/>
                        </a:rPr>
                        <a:t> procedimientos de diagnóstico y </a:t>
                      </a:r>
                      <a:r>
                        <a:rPr lang="es-MX" sz="1050" b="1" baseline="0" dirty="0">
                          <a:solidFill>
                            <a:schemeClr val="tx1"/>
                          </a:solidFill>
                          <a:latin typeface="Mestiza" panose="00000500000000000000" pitchFamily="50" charset="0"/>
                        </a:rPr>
                        <a:t>5,775</a:t>
                      </a:r>
                      <a:r>
                        <a:rPr lang="es-MX" sz="1050" b="0" baseline="0" dirty="0">
                          <a:solidFill>
                            <a:schemeClr val="tx1"/>
                          </a:solidFill>
                          <a:latin typeface="Mestiza" panose="00000500000000000000" pitchFamily="50" charset="0"/>
                        </a:rPr>
                        <a:t> nacimientos atendidos.</a:t>
                      </a:r>
                    </a:p>
                    <a:p>
                      <a:pPr algn="just">
                        <a:lnSpc>
                          <a:spcPct val="120000"/>
                        </a:lnSpc>
                      </a:pPr>
                      <a:endParaRPr lang="es-MX" sz="1050" b="0" baseline="0" dirty="0">
                        <a:solidFill>
                          <a:schemeClr val="tx1"/>
                        </a:solidFill>
                        <a:latin typeface="Mestiza" panose="00000500000000000000" pitchFamily="50" charset="0"/>
                      </a:endParaRPr>
                    </a:p>
                    <a:p>
                      <a:pPr algn="just">
                        <a:lnSpc>
                          <a:spcPct val="120000"/>
                        </a:lnSpc>
                      </a:pPr>
                      <a:r>
                        <a:rPr lang="es-MX" sz="1050" b="0" baseline="0" dirty="0">
                          <a:solidFill>
                            <a:schemeClr val="tx1"/>
                          </a:solidFill>
                          <a:latin typeface="Mestiza" panose="00000500000000000000" pitchFamily="50" charset="0"/>
                        </a:rPr>
                        <a:t>Se contrataron 145 elementos de personal de salud, por lo que, el programa “</a:t>
                      </a:r>
                      <a:r>
                        <a:rPr lang="es-MX" sz="1050" b="0" i="1" baseline="0" dirty="0">
                          <a:solidFill>
                            <a:schemeClr val="tx1"/>
                          </a:solidFill>
                          <a:latin typeface="Mestiza" panose="00000500000000000000" pitchFamily="50" charset="0"/>
                        </a:rPr>
                        <a:t>Atención a la Salud</a:t>
                      </a:r>
                      <a:r>
                        <a:rPr lang="es-MX" sz="1050" b="0" baseline="0" dirty="0">
                          <a:solidFill>
                            <a:schemeClr val="tx1"/>
                          </a:solidFill>
                          <a:latin typeface="Mestiza" panose="00000500000000000000" pitchFamily="50" charset="0"/>
                        </a:rPr>
                        <a:t>” benefició a </a:t>
                      </a:r>
                      <a:r>
                        <a:rPr lang="es-MX" sz="1050" b="1" baseline="0" dirty="0">
                          <a:solidFill>
                            <a:schemeClr val="tx1"/>
                          </a:solidFill>
                          <a:latin typeface="Mestiza" panose="00000500000000000000" pitchFamily="50" charset="0"/>
                        </a:rPr>
                        <a:t>85</a:t>
                      </a:r>
                      <a:r>
                        <a:rPr lang="es-MX" sz="1050" b="0" baseline="0" dirty="0">
                          <a:solidFill>
                            <a:schemeClr val="tx1"/>
                          </a:solidFill>
                          <a:latin typeface="Mestiza" panose="00000500000000000000" pitchFamily="50" charset="0"/>
                        </a:rPr>
                        <a:t> unidades de primer nivel de atención. Además. mediante el Programa Fortalecimiento a la Atención Médica (PEAM) se otorgó atención primaria de la salud en 17 de los 18 municipios del estado, beneficiando a </a:t>
                      </a:r>
                      <a:r>
                        <a:rPr lang="es-MX" sz="1050" b="1" baseline="0" dirty="0">
                          <a:solidFill>
                            <a:schemeClr val="tx1"/>
                          </a:solidFill>
                          <a:latin typeface="Mestiza" panose="00000500000000000000" pitchFamily="50" charset="0"/>
                        </a:rPr>
                        <a:t>76,148</a:t>
                      </a:r>
                      <a:r>
                        <a:rPr lang="es-MX" sz="1050" b="0" baseline="0" dirty="0">
                          <a:solidFill>
                            <a:schemeClr val="tx1"/>
                          </a:solidFill>
                          <a:latin typeface="Mestiza" panose="00000500000000000000" pitchFamily="50" charset="0"/>
                        </a:rPr>
                        <a:t> usuarios que habitan en localidades cubiertas por estos servicios. </a:t>
                      </a:r>
                    </a:p>
                    <a:p>
                      <a:pPr algn="just">
                        <a:lnSpc>
                          <a:spcPct val="120000"/>
                        </a:lnSpc>
                      </a:pPr>
                      <a:endParaRPr lang="es-MX" sz="1050" b="0" baseline="0" dirty="0">
                        <a:solidFill>
                          <a:schemeClr val="tx1"/>
                        </a:solidFill>
                        <a:latin typeface="Mestiza" panose="00000500000000000000" pitchFamily="50" charset="0"/>
                      </a:endParaRPr>
                    </a:p>
                    <a:p>
                      <a:pPr algn="just">
                        <a:lnSpc>
                          <a:spcPct val="120000"/>
                        </a:lnSpc>
                      </a:pPr>
                      <a:r>
                        <a:rPr lang="es-MX" sz="1050" b="0" baseline="0" dirty="0">
                          <a:solidFill>
                            <a:schemeClr val="tx1"/>
                          </a:solidFill>
                          <a:latin typeface="Mestiza" panose="00000500000000000000" pitchFamily="50" charset="0"/>
                        </a:rPr>
                        <a:t>Las acciones de promoción de la salud que se realizaron en el 2021 son: </a:t>
                      </a:r>
                      <a:r>
                        <a:rPr lang="es-MX" sz="1050" b="1" baseline="0" dirty="0">
                          <a:solidFill>
                            <a:schemeClr val="tx1"/>
                          </a:solidFill>
                          <a:latin typeface="Mestiza" panose="00000500000000000000" pitchFamily="50" charset="0"/>
                        </a:rPr>
                        <a:t>2,700</a:t>
                      </a:r>
                      <a:r>
                        <a:rPr lang="es-MX" sz="1050" b="0" baseline="0" dirty="0">
                          <a:solidFill>
                            <a:schemeClr val="tx1"/>
                          </a:solidFill>
                          <a:latin typeface="Mestiza" panose="00000500000000000000" pitchFamily="50" charset="0"/>
                        </a:rPr>
                        <a:t> talleres proporcionados a la población, sobre todos los temas preventivos, </a:t>
                      </a:r>
                      <a:r>
                        <a:rPr lang="es-MX" sz="1050" b="1" baseline="0" dirty="0">
                          <a:solidFill>
                            <a:schemeClr val="tx1"/>
                          </a:solidFill>
                          <a:latin typeface="Mestiza" panose="00000500000000000000" pitchFamily="50" charset="0"/>
                        </a:rPr>
                        <a:t>10,957</a:t>
                      </a:r>
                      <a:r>
                        <a:rPr lang="es-MX" sz="1050" b="0" baseline="0" dirty="0">
                          <a:solidFill>
                            <a:schemeClr val="tx1"/>
                          </a:solidFill>
                          <a:latin typeface="Mestiza" panose="00000500000000000000" pitchFamily="50" charset="0"/>
                        </a:rPr>
                        <a:t> plantillas entregadas a niños, adolescentes, mujeres, hombres y adultos mayores, se realizaron </a:t>
                      </a:r>
                      <a:r>
                        <a:rPr lang="es-MX" sz="1050" b="1" baseline="0" dirty="0">
                          <a:solidFill>
                            <a:schemeClr val="tx1"/>
                          </a:solidFill>
                          <a:latin typeface="Mestiza" panose="00000500000000000000" pitchFamily="50" charset="0"/>
                        </a:rPr>
                        <a:t>1,172</a:t>
                      </a:r>
                      <a:r>
                        <a:rPr lang="es-MX" sz="1050" b="0" baseline="0" dirty="0">
                          <a:solidFill>
                            <a:schemeClr val="tx1"/>
                          </a:solidFill>
                          <a:latin typeface="Mestiza" panose="00000500000000000000" pitchFamily="50" charset="0"/>
                        </a:rPr>
                        <a:t> actividades de fomento al estilo de vida saludable, se impactó </a:t>
                      </a:r>
                      <a:r>
                        <a:rPr lang="es-MX" sz="1050" b="1" baseline="0" dirty="0">
                          <a:solidFill>
                            <a:schemeClr val="tx1"/>
                          </a:solidFill>
                          <a:latin typeface="Mestiza" panose="00000500000000000000" pitchFamily="50" charset="0"/>
                        </a:rPr>
                        <a:t>323,548</a:t>
                      </a:r>
                      <a:r>
                        <a:rPr lang="es-MX" sz="1050" b="0" baseline="0" dirty="0">
                          <a:solidFill>
                            <a:schemeClr val="tx1"/>
                          </a:solidFill>
                          <a:latin typeface="Mestiza" panose="00000500000000000000" pitchFamily="50" charset="0"/>
                        </a:rPr>
                        <a:t> personas en estilo de vida saludable.</a:t>
                      </a:r>
                    </a:p>
                    <a:p>
                      <a:pPr algn="just">
                        <a:lnSpc>
                          <a:spcPct val="120000"/>
                        </a:lnSpc>
                      </a:pPr>
                      <a:endParaRPr lang="es-MX" sz="1050" b="0" baseline="0" dirty="0">
                        <a:solidFill>
                          <a:schemeClr val="tx1"/>
                        </a:solidFill>
                        <a:latin typeface="Mestiza" panose="00000500000000000000" pitchFamily="50"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es-MX" sz="1050" b="0" baseline="0" dirty="0">
                          <a:solidFill>
                            <a:schemeClr val="tx1"/>
                          </a:solidFill>
                          <a:latin typeface="Mestiza" panose="00000500000000000000" pitchFamily="50" charset="0"/>
                        </a:rPr>
                        <a:t>Continuando con los efectos de la pandemia COVID-19, se registró lo siguiente: </a:t>
                      </a:r>
                      <a:r>
                        <a:rPr lang="es-MX" sz="1050" b="1" baseline="0" dirty="0">
                          <a:solidFill>
                            <a:schemeClr val="tx1"/>
                          </a:solidFill>
                          <a:latin typeface="Mestiza" panose="00000500000000000000" pitchFamily="50" charset="0"/>
                        </a:rPr>
                        <a:t>6,722</a:t>
                      </a:r>
                      <a:r>
                        <a:rPr lang="es-MX" sz="1050" b="0" baseline="0" dirty="0">
                          <a:solidFill>
                            <a:schemeClr val="tx1"/>
                          </a:solidFill>
                          <a:latin typeface="Mestiza" panose="00000500000000000000" pitchFamily="50" charset="0"/>
                        </a:rPr>
                        <a:t> pacientes beneficiados, </a:t>
                      </a:r>
                      <a:r>
                        <a:rPr lang="es-MX" sz="1050" b="1" baseline="0" dirty="0">
                          <a:solidFill>
                            <a:schemeClr val="tx1"/>
                          </a:solidFill>
                          <a:latin typeface="Mestiza" panose="00000500000000000000" pitchFamily="50" charset="0"/>
                        </a:rPr>
                        <a:t>4,263</a:t>
                      </a:r>
                      <a:r>
                        <a:rPr lang="es-MX" sz="1050" b="0" baseline="0" dirty="0">
                          <a:solidFill>
                            <a:schemeClr val="tx1"/>
                          </a:solidFill>
                          <a:latin typeface="Mestiza" panose="00000500000000000000" pitchFamily="50" charset="0"/>
                        </a:rPr>
                        <a:t> pacientes fueron egresados a sus domicilios y el promedio de estancia para cada paciente fue de </a:t>
                      </a:r>
                      <a:r>
                        <a:rPr lang="es-MX" sz="1050" b="1" baseline="0" dirty="0">
                          <a:solidFill>
                            <a:schemeClr val="tx1"/>
                          </a:solidFill>
                          <a:latin typeface="Mestiza" panose="00000500000000000000" pitchFamily="50" charset="0"/>
                        </a:rPr>
                        <a:t>7.25</a:t>
                      </a:r>
                      <a:r>
                        <a:rPr lang="es-MX" sz="1050" b="0" baseline="0" dirty="0">
                          <a:solidFill>
                            <a:schemeClr val="tx1"/>
                          </a:solidFill>
                          <a:latin typeface="Mestiza" panose="00000500000000000000" pitchFamily="50" charset="0"/>
                        </a:rPr>
                        <a:t> días; se registró a 10,124 días/pacientes intubados, para lo cual se obtuvo que la letalidad en hospitales de los SSS es del </a:t>
                      </a:r>
                      <a:r>
                        <a:rPr lang="es-MX" sz="1050" b="1" baseline="0" dirty="0">
                          <a:solidFill>
                            <a:schemeClr val="tx1"/>
                          </a:solidFill>
                          <a:latin typeface="Mestiza" panose="00000500000000000000" pitchFamily="50" charset="0"/>
                        </a:rPr>
                        <a:t>36.5%</a:t>
                      </a:r>
                      <a:r>
                        <a:rPr lang="es-MX" sz="1050" b="0" baseline="0" dirty="0">
                          <a:solidFill>
                            <a:schemeClr val="tx1"/>
                          </a:solidFill>
                          <a:latin typeface="Mestiza" panose="00000500000000000000" pitchFamily="50"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s-MX" sz="1050" b="0" baseline="0" dirty="0">
                        <a:solidFill>
                          <a:schemeClr val="tx1"/>
                        </a:solidFill>
                        <a:latin typeface="Mestiza" panose="00000500000000000000" pitchFamily="50"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es-MX" sz="1050" b="0" baseline="0" dirty="0">
                          <a:solidFill>
                            <a:schemeClr val="tx1"/>
                          </a:solidFill>
                          <a:latin typeface="Mestiza" panose="00000500000000000000" pitchFamily="50" charset="0"/>
                        </a:rPr>
                        <a:t>En México, se continuo con la vacunación contra el COVID-19, estrategia que fue diseñada por el Gobierno Federal, primeramente inició con la vacunación del personal de salud, al que he fueron siguiendo otros grupos de personas.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3 Pentágono"/>
          <p:cNvSpPr/>
          <p:nvPr/>
        </p:nvSpPr>
        <p:spPr>
          <a:xfrm rot="5400000">
            <a:off x="-2336524" y="3838844"/>
            <a:ext cx="532004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44502" y="3555493"/>
            <a:ext cx="1535998"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Servicios y Gestión</a:t>
            </a:r>
          </a:p>
        </p:txBody>
      </p:sp>
      <p:sp>
        <p:nvSpPr>
          <p:cNvPr id="7" name="6 Cheurón"/>
          <p:cNvSpPr/>
          <p:nvPr/>
        </p:nvSpPr>
        <p:spPr>
          <a:xfrm>
            <a:off x="703002" y="11967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Análisis de Servicios y Gestión</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6</a:t>
            </a:fld>
            <a:endParaRPr lang="es-MX" dirty="0"/>
          </a:p>
        </p:txBody>
      </p:sp>
      <p:sp>
        <p:nvSpPr>
          <p:cNvPr id="8" name="28 Marcador de título">
            <a:extLst>
              <a:ext uri="{FF2B5EF4-FFF2-40B4-BE49-F238E27FC236}">
                <a16:creationId xmlns:a16="http://schemas.microsoft.com/office/drawing/2014/main" id="{0315F188-FB29-44FC-88BF-8B5B1634FDE5}"/>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30100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9" name="8 Pentágono"/>
          <p:cNvSpPr/>
          <p:nvPr/>
        </p:nvSpPr>
        <p:spPr>
          <a:xfrm rot="5400000">
            <a:off x="-2340800" y="3807064"/>
            <a:ext cx="532859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10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12" name="11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Análisis FODA</a:t>
            </a:r>
          </a:p>
        </p:txBody>
      </p:sp>
      <p:graphicFrame>
        <p:nvGraphicFramePr>
          <p:cNvPr id="8" name="7 Tabla"/>
          <p:cNvGraphicFramePr>
            <a:graphicFrameLocks noGrp="1"/>
          </p:cNvGraphicFramePr>
          <p:nvPr>
            <p:extLst>
              <p:ext uri="{D42A27DB-BD31-4B8C-83A1-F6EECF244321}">
                <p14:modId xmlns:p14="http://schemas.microsoft.com/office/powerpoint/2010/main" val="2709862885"/>
              </p:ext>
            </p:extLst>
          </p:nvPr>
        </p:nvGraphicFramePr>
        <p:xfrm>
          <a:off x="755577" y="1265490"/>
          <a:ext cx="8208912" cy="5408744"/>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val="20000"/>
                    </a:ext>
                  </a:extLst>
                </a:gridCol>
                <a:gridCol w="4080810">
                  <a:extLst>
                    <a:ext uri="{9D8B030D-6E8A-4147-A177-3AD203B41FA5}">
                      <a16:colId xmlns:a16="http://schemas.microsoft.com/office/drawing/2014/main" val="20001"/>
                    </a:ext>
                  </a:extLst>
                </a:gridCol>
              </a:tblGrid>
              <a:tr h="252510">
                <a:tc>
                  <a:txBody>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0"/>
                  </a:ext>
                </a:extLst>
              </a:tr>
              <a:tr h="2033497">
                <a:tc>
                  <a:txBody>
                    <a:bodyPr/>
                    <a:lstStyle/>
                    <a:p>
                      <a:pPr marL="171450" indent="-171450" algn="just">
                        <a:lnSpc>
                          <a:spcPct val="120000"/>
                        </a:lnSpc>
                        <a:buFont typeface="Arial" pitchFamily="34" charset="0"/>
                        <a:buChar char="•"/>
                      </a:pPr>
                      <a:r>
                        <a:rPr lang="es-MX" sz="1000" b="0" dirty="0">
                          <a:solidFill>
                            <a:schemeClr val="tx1"/>
                          </a:solidFill>
                          <a:latin typeface="Mestiza" panose="00000500000000000000" pitchFamily="50" charset="0"/>
                        </a:rPr>
                        <a:t>El FASSA es un fondo relevante porque financia un alto porcentaje del personal de la plantilla de los servicios de salud en la entidad. Así, el Fondo es una fuente de financiamiento relevante al interior de la organización y puede motivar acciones de mejora en la operación de sus recursos.</a:t>
                      </a:r>
                    </a:p>
                    <a:p>
                      <a:pPr marL="171450" indent="-171450" algn="just">
                        <a:lnSpc>
                          <a:spcPct val="120000"/>
                        </a:lnSpc>
                        <a:buFont typeface="Arial" pitchFamily="34" charset="0"/>
                        <a:buChar char="•"/>
                      </a:pPr>
                      <a:r>
                        <a:rPr lang="es-MX" sz="1000" b="0" dirty="0">
                          <a:solidFill>
                            <a:schemeClr val="tx1"/>
                          </a:solidFill>
                          <a:latin typeface="Mestiza" panose="00000500000000000000" pitchFamily="50" charset="0"/>
                        </a:rPr>
                        <a:t>Adecuada alineación de objetivos y metas con los instrumentos de planeación del ámbito federal y estatal.</a:t>
                      </a:r>
                    </a:p>
                    <a:p>
                      <a:pPr marL="171450" indent="-171450" algn="just">
                        <a:lnSpc>
                          <a:spcPct val="120000"/>
                        </a:lnSpc>
                        <a:buFont typeface="Arial" pitchFamily="34" charset="0"/>
                        <a:buChar char="•"/>
                      </a:pPr>
                      <a:r>
                        <a:rPr lang="es-MX" sz="1000" b="0" dirty="0">
                          <a:solidFill>
                            <a:schemeClr val="tx1"/>
                          </a:solidFill>
                          <a:latin typeface="Mestiza" panose="00000500000000000000" pitchFamily="50" charset="0"/>
                        </a:rPr>
                        <a:t>Metas claramente definidas y programadas que abonan al alcance del objetivo del Fondo evaluado.</a:t>
                      </a:r>
                    </a:p>
                    <a:p>
                      <a:pPr marL="171450" indent="-171450" algn="just">
                        <a:lnSpc>
                          <a:spcPct val="120000"/>
                        </a:lnSpc>
                        <a:buFont typeface="Arial" pitchFamily="34" charset="0"/>
                        <a:buChar char="•"/>
                      </a:pPr>
                      <a:r>
                        <a:rPr lang="es-MX" sz="1000" b="0" dirty="0">
                          <a:solidFill>
                            <a:schemeClr val="tx1"/>
                          </a:solidFill>
                          <a:latin typeface="Mestiza" panose="00000500000000000000" pitchFamily="50" charset="0"/>
                        </a:rPr>
                        <a:t>Los indicadores correspondientes a las matrices cuentan con las características de temporalidad y línea 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lnSpc>
                          <a:spcPct val="120000"/>
                        </a:lnSpc>
                        <a:buFont typeface="Arial" pitchFamily="34" charset="0"/>
                        <a:buChar char="•"/>
                      </a:pPr>
                      <a:r>
                        <a:rPr lang="es-ES" sz="1000" b="0" kern="1200" dirty="0">
                          <a:solidFill>
                            <a:schemeClr val="tx1"/>
                          </a:solidFill>
                          <a:latin typeface="Mestiza" panose="00000500000000000000" pitchFamily="50" charset="0"/>
                          <a:ea typeface="+mn-ea"/>
                          <a:cs typeface="+mn-cs"/>
                        </a:rPr>
                        <a:t>No existe un método claro y sistemático para la priorización de necesidades. Tampoco fue posible identificar criterios consensuados respecto a lo que constituye una necesidad insatisfecha factible de atención.  Esto puede permitir que se asignen discrecionalmente los recursos independientemente de los objetivos normativos del Fondo.</a:t>
                      </a:r>
                    </a:p>
                    <a:p>
                      <a:pPr marL="171450" indent="-171450" algn="just" defTabSz="914400" rtl="0" eaLnBrk="1" latinLnBrk="0" hangingPunct="1">
                        <a:lnSpc>
                          <a:spcPct val="120000"/>
                        </a:lnSpc>
                        <a:buFont typeface="Arial" pitchFamily="34" charset="0"/>
                        <a:buChar char="•"/>
                      </a:pPr>
                      <a:r>
                        <a:rPr lang="es-ES" sz="1000" b="0" kern="1200" dirty="0">
                          <a:solidFill>
                            <a:schemeClr val="tx1"/>
                          </a:solidFill>
                          <a:latin typeface="Mestiza" panose="00000500000000000000" pitchFamily="50" charset="0"/>
                          <a:ea typeface="+mn-ea"/>
                          <a:cs typeface="+mn-cs"/>
                        </a:rPr>
                        <a:t>Los documentos revisados no identifican las necesidades de recursos humanos y materiales.</a:t>
                      </a:r>
                    </a:p>
                    <a:p>
                      <a:pPr marL="171450" indent="-171450" algn="just" defTabSz="914400" rtl="0" eaLnBrk="1" latinLnBrk="0" hangingPunct="1">
                        <a:lnSpc>
                          <a:spcPct val="120000"/>
                        </a:lnSpc>
                        <a:buFont typeface="Arial" pitchFamily="34" charset="0"/>
                        <a:buChar char="•"/>
                      </a:pPr>
                      <a:r>
                        <a:rPr lang="es-ES" sz="1000" b="0" kern="1200" dirty="0">
                          <a:solidFill>
                            <a:schemeClr val="tx1"/>
                          </a:solidFill>
                          <a:latin typeface="Mestiza" panose="00000500000000000000" pitchFamily="50" charset="0"/>
                          <a:ea typeface="+mn-ea"/>
                          <a:cs typeface="+mn-cs"/>
                        </a:rPr>
                        <a:t>Las normatividades federal y estatal no refieren la realización de diagnósticos (estableciendo características mínimas deseables como prioridad, causalidad, etcétera), que pudieran servir como instrumentos para la planeación.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2510">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estiza" panose="00000500000000000000" pitchFamily="50" charset="0"/>
                          <a:ea typeface="+mn-ea"/>
                          <a:cs typeface="+mn-cs"/>
                        </a:rPr>
                        <a:t>Oportunidades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estiza" panose="00000500000000000000" pitchFamily="50" charset="0"/>
                          <a:ea typeface="+mn-ea"/>
                          <a:cs typeface="+mn-cs"/>
                        </a:rPr>
                        <a:t>Amenazas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20000"/>
                        </a:lnSpc>
                        <a:spcBef>
                          <a:spcPts val="0"/>
                        </a:spcBef>
                        <a:spcAft>
                          <a:spcPts val="0"/>
                        </a:spcAft>
                        <a:buClrTx/>
                        <a:buSzTx/>
                        <a:buFont typeface="Arial" pitchFamily="34" charset="0"/>
                        <a:buChar char="•"/>
                        <a:tabLst/>
                        <a:defRPr/>
                      </a:pPr>
                      <a:r>
                        <a:rPr lang="es-MX" sz="1000" b="0" kern="1200" dirty="0">
                          <a:solidFill>
                            <a:schemeClr val="tx1"/>
                          </a:solidFill>
                          <a:latin typeface="Mestiza" panose="00000500000000000000" pitchFamily="50" charset="0"/>
                          <a:ea typeface="+mn-ea"/>
                          <a:cs typeface="+mn-cs"/>
                        </a:rPr>
                        <a:t>La Disposición de información estadística puede ser un mecanismo para la elaboración de un diagnostico especifico de necesidades de recursos humanos y de infraestructura.</a:t>
                      </a:r>
                    </a:p>
                    <a:p>
                      <a:pPr marL="171450" marR="0" lvl="0" indent="-171450" algn="just" defTabSz="914400" rtl="0" eaLnBrk="1" fontAlgn="auto" latinLnBrk="0" hangingPunct="1">
                        <a:lnSpc>
                          <a:spcPct val="120000"/>
                        </a:lnSpc>
                        <a:spcBef>
                          <a:spcPts val="0"/>
                        </a:spcBef>
                        <a:spcAft>
                          <a:spcPts val="0"/>
                        </a:spcAft>
                        <a:buClrTx/>
                        <a:buSzTx/>
                        <a:buFont typeface="Arial" pitchFamily="34" charset="0"/>
                        <a:buChar char="•"/>
                        <a:tabLst/>
                        <a:defRPr/>
                      </a:pPr>
                      <a:r>
                        <a:rPr lang="es-MX" sz="1000" b="0" kern="1200" dirty="0">
                          <a:solidFill>
                            <a:schemeClr val="tx1"/>
                          </a:solidFill>
                          <a:latin typeface="Mestiza" panose="00000500000000000000" pitchFamily="50" charset="0"/>
                          <a:ea typeface="+mn-ea"/>
                          <a:cs typeface="+mn-cs"/>
                        </a:rPr>
                        <a:t>La contribución y el destino de las aportaciones se encuentra estandarizada a través de instrumentos federales y estatales.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Débil coordinación del área administrativa con las operativas, para la liberación del recurso destinado a los programas sustantivos.</a:t>
                      </a:r>
                    </a:p>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La matriz de indicadores del fondo, no integra temas que se deberían de considerar en atención al objetivo que busca alcanzar el FASSA.</a:t>
                      </a:r>
                    </a:p>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Falta de un método eficaz para calcular la cobertura estatal de los programas de atención a la salud.</a:t>
                      </a:r>
                    </a:p>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La fuente de datos utilizada para calcular la cobertura de años anteriores no se considera la adecuada.</a:t>
                      </a:r>
                    </a:p>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Limitada coordinación de las instancias federales y estatales para establecer mecanismos eficaces de asignación de recursos y por consecuente el ejercicio del recurso en tiempo.</a:t>
                      </a:r>
                    </a:p>
                    <a:p>
                      <a:pPr marL="171450" indent="-171450" algn="just">
                        <a:lnSpc>
                          <a:spcPct val="120000"/>
                        </a:lnSpc>
                        <a:buFont typeface="Arial" pitchFamily="34" charset="0"/>
                        <a:buChar char="•"/>
                      </a:pPr>
                      <a:r>
                        <a:rPr lang="es-ES" sz="1000" b="0" dirty="0">
                          <a:solidFill>
                            <a:schemeClr val="tx1"/>
                          </a:solidFill>
                          <a:latin typeface="Mestiza" panose="00000500000000000000" pitchFamily="50" charset="0"/>
                        </a:rPr>
                        <a:t>Recortes financieros destinados a los fondos y/o recursos, de acuerdo a políticas públicas nacionales.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 name="28 Marcador de título">
            <a:extLst>
              <a:ext uri="{FF2B5EF4-FFF2-40B4-BE49-F238E27FC236}">
                <a16:creationId xmlns:a16="http://schemas.microsoft.com/office/drawing/2014/main" id="{C1BBC45F-70AE-4880-B950-E6BAB7279E01}"/>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11743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8</a:t>
            </a:fld>
            <a:endParaRPr lang="es-MX" dirty="0"/>
          </a:p>
        </p:txBody>
      </p:sp>
      <p:sp>
        <p:nvSpPr>
          <p:cNvPr id="18" name="3 Pentágono">
            <a:extLst>
              <a:ext uri="{FF2B5EF4-FFF2-40B4-BE49-F238E27FC236}">
                <a16:creationId xmlns:a16="http://schemas.microsoft.com/office/drawing/2014/main" id="{73E91687-1400-44FC-9111-1C84C052AB4D}"/>
              </a:ext>
            </a:extLst>
          </p:cNvPr>
          <p:cNvSpPr/>
          <p:nvPr/>
        </p:nvSpPr>
        <p:spPr>
          <a:xfrm rot="5400000">
            <a:off x="-738569" y="5421859"/>
            <a:ext cx="216024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9" name="5 CuadroTexto">
            <a:extLst>
              <a:ext uri="{FF2B5EF4-FFF2-40B4-BE49-F238E27FC236}">
                <a16:creationId xmlns:a16="http://schemas.microsoft.com/office/drawing/2014/main" id="{D5A947AB-4271-4255-A305-0E4AA00D874C}"/>
              </a:ext>
            </a:extLst>
          </p:cNvPr>
          <p:cNvSpPr txBox="1"/>
          <p:nvPr/>
        </p:nvSpPr>
        <p:spPr>
          <a:xfrm rot="16200000">
            <a:off x="-558244" y="5542898"/>
            <a:ext cx="1770035" cy="400110"/>
          </a:xfrm>
          <a:prstGeom prst="rect">
            <a:avLst/>
          </a:prstGeom>
          <a:noFill/>
        </p:spPr>
        <p:txBody>
          <a:bodyPr wrap="none" rtlCol="0">
            <a:spAutoFit/>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Acciones del Programa </a:t>
            </a:r>
          </a:p>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en el Ejercicio Fiscal actual</a:t>
            </a:r>
          </a:p>
        </p:txBody>
      </p:sp>
      <p:sp>
        <p:nvSpPr>
          <p:cNvPr id="20" name="19 Pentágono"/>
          <p:cNvSpPr/>
          <p:nvPr/>
        </p:nvSpPr>
        <p:spPr>
          <a:xfrm rot="5400000">
            <a:off x="-1089219" y="2582945"/>
            <a:ext cx="288029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1" name="20 Elipse"/>
          <p:cNvSpPr/>
          <p:nvPr/>
        </p:nvSpPr>
        <p:spPr>
          <a:xfrm>
            <a:off x="69414" y="10528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22" name="21 CuadroTexto"/>
          <p:cNvSpPr txBox="1"/>
          <p:nvPr/>
        </p:nvSpPr>
        <p:spPr>
          <a:xfrm rot="16200000">
            <a:off x="-407053" y="2581064"/>
            <a:ext cx="1476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Recomendaciones</a:t>
            </a:r>
          </a:p>
        </p:txBody>
      </p:sp>
      <p:sp>
        <p:nvSpPr>
          <p:cNvPr id="23" name="4 Elipse">
            <a:extLst>
              <a:ext uri="{FF2B5EF4-FFF2-40B4-BE49-F238E27FC236}">
                <a16:creationId xmlns:a16="http://schemas.microsoft.com/office/drawing/2014/main" id="{86EFDE5D-2D09-4048-B494-CE66419CD8F8}"/>
              </a:ext>
            </a:extLst>
          </p:cNvPr>
          <p:cNvSpPr/>
          <p:nvPr/>
        </p:nvSpPr>
        <p:spPr>
          <a:xfrm>
            <a:off x="53550" y="42931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10" name="12 Tabla">
            <a:extLst>
              <a:ext uri="{FF2B5EF4-FFF2-40B4-BE49-F238E27FC236}">
                <a16:creationId xmlns:a16="http://schemas.microsoft.com/office/drawing/2014/main" id="{CAC7C566-5D2A-47F9-8150-3906ABEC6D35}"/>
              </a:ext>
            </a:extLst>
          </p:cNvPr>
          <p:cNvGraphicFramePr>
            <a:graphicFrameLocks noGrp="1"/>
          </p:cNvGraphicFramePr>
          <p:nvPr>
            <p:extLst>
              <p:ext uri="{D42A27DB-BD31-4B8C-83A1-F6EECF244321}">
                <p14:modId xmlns:p14="http://schemas.microsoft.com/office/powerpoint/2010/main" val="1769975550"/>
              </p:ext>
            </p:extLst>
          </p:nvPr>
        </p:nvGraphicFramePr>
        <p:xfrm>
          <a:off x="661278" y="1157848"/>
          <a:ext cx="8352993" cy="3321368"/>
        </p:xfrm>
        <a:graphic>
          <a:graphicData uri="http://schemas.openxmlformats.org/drawingml/2006/table">
            <a:tbl>
              <a:tblPr firstRow="1" bandRow="1">
                <a:effectLst/>
                <a:tableStyleId>{5C22544A-7EE6-4342-B048-85BDC9FD1C3A}</a:tableStyleId>
              </a:tblPr>
              <a:tblGrid>
                <a:gridCol w="8352993">
                  <a:extLst>
                    <a:ext uri="{9D8B030D-6E8A-4147-A177-3AD203B41FA5}">
                      <a16:colId xmlns:a16="http://schemas.microsoft.com/office/drawing/2014/main" val="20000"/>
                    </a:ext>
                  </a:extLst>
                </a:gridCol>
              </a:tblGrid>
              <a:tr h="2556803">
                <a:tc>
                  <a:txBody>
                    <a:bodyPr/>
                    <a:lstStyle/>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Para el ejercicio 2022, se recomienda continuar con la implementación de la Metodología de Marco Lógico (MML) para la obtención de árboles de problemas y objetivos y sus respectivas MIR en el área de Atención Médica.</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Se recomienda continuar con la promoción que la normatividad federal y/o estatal, -como la Ley General de Salud o los Manuales de Procesos de los SSS contemplen la elaboración periódica de diagnósticos causales respecto a las necesidades de recursos humanos e infraestructura a partir de los componentes y las subfunciones de la estructura programática homologada.</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Elaborar y documentar adecuadamente los criterios para la asignación de los recursos, con base en la identificación de necesidades, que les permita realizar una priorización en su atención.</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Realizar el registro del ejercicio de los recursos del Fondo por niveles de atención, tipo de personal y distribución geográfica al interior de la entidad federativa, para poder definir una estrategia que le permita a los SSS realizar una adecuada asignación de recursos con la finalidad de cubrir de manera más eficiente los requerimientos.</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Realizar un reporte detallado del ejercicio de los recursos del FASSA por tipo de personal, en el que se identifiquen el personal médico, administrativo, enfermeras y auxiliares, y otros.</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Definir estrategias que permitan atender cada uno de los retos identificados para la prestación de los servicios de salud publica.</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Establecer mecanismos para la generación de información actualizada respecto de la plantilla de personal y la infraestructura para la atención de los servicios de salud en la entidad.</a:t>
                      </a:r>
                    </a:p>
                    <a:p>
                      <a:pPr marL="171450" indent="-171450" algn="just">
                        <a:lnSpc>
                          <a:spcPct val="110000"/>
                        </a:lnSpc>
                        <a:buFont typeface="Wingdings" panose="05000000000000000000" pitchFamily="2" charset="2"/>
                        <a:buChar char="§"/>
                      </a:pPr>
                      <a:r>
                        <a:rPr lang="es-MX" sz="1050" b="0" baseline="0" dirty="0">
                          <a:solidFill>
                            <a:srgbClr val="3D2E32"/>
                          </a:solidFill>
                          <a:latin typeface="Mestiza" panose="00000500000000000000" pitchFamily="50" charset="0"/>
                        </a:rPr>
                        <a:t>Se recomienda elaborar un diagnostico especifico que permita mostrar la plantilla optima que se financia con FASSA y que sirva como un elemento base para revisar el acuerdo de descentralización. </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657">
                <a:tc>
                  <a:txBody>
                    <a:bodyPr/>
                    <a:lstStyle/>
                    <a:p>
                      <a:pPr marL="0" indent="0" algn="just">
                        <a:buFont typeface="Wingdings" panose="05000000000000000000" pitchFamily="2" charset="2"/>
                        <a:buNone/>
                      </a:pPr>
                      <a:endParaRPr lang="es-MX" sz="1050" b="0" baseline="0" dirty="0">
                        <a:solidFill>
                          <a:srgbClr val="3D2E32"/>
                        </a:solidFill>
                        <a:latin typeface="Mestiza" panose="00000500000000000000"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8202285"/>
                  </a:ext>
                </a:extLst>
              </a:tr>
            </a:tbl>
          </a:graphicData>
        </a:graphic>
      </p:graphicFrame>
      <p:graphicFrame>
        <p:nvGraphicFramePr>
          <p:cNvPr id="12" name="2 Tabla">
            <a:extLst>
              <a:ext uri="{FF2B5EF4-FFF2-40B4-BE49-F238E27FC236}">
                <a16:creationId xmlns:a16="http://schemas.microsoft.com/office/drawing/2014/main" id="{5A7B1F5D-38E8-4422-9178-8727021246E3}"/>
              </a:ext>
            </a:extLst>
          </p:cNvPr>
          <p:cNvGraphicFramePr>
            <a:graphicFrameLocks noGrp="1"/>
          </p:cNvGraphicFramePr>
          <p:nvPr>
            <p:extLst>
              <p:ext uri="{D42A27DB-BD31-4B8C-83A1-F6EECF244321}">
                <p14:modId xmlns:p14="http://schemas.microsoft.com/office/powerpoint/2010/main" val="630480102"/>
              </p:ext>
            </p:extLst>
          </p:nvPr>
        </p:nvGraphicFramePr>
        <p:xfrm>
          <a:off x="719551" y="4625489"/>
          <a:ext cx="8280898" cy="1755839"/>
        </p:xfrm>
        <a:graphic>
          <a:graphicData uri="http://schemas.openxmlformats.org/drawingml/2006/table">
            <a:tbl>
              <a:tblPr firstRow="1" bandRow="1">
                <a:effectLst/>
                <a:tableStyleId>{5C22544A-7EE6-4342-B048-85BDC9FD1C3A}</a:tableStyleId>
              </a:tblPr>
              <a:tblGrid>
                <a:gridCol w="8280898">
                  <a:extLst>
                    <a:ext uri="{9D8B030D-6E8A-4147-A177-3AD203B41FA5}">
                      <a16:colId xmlns:a16="http://schemas.microsoft.com/office/drawing/2014/main" val="20000"/>
                    </a:ext>
                  </a:extLst>
                </a:gridCol>
              </a:tblGrid>
              <a:tr h="861086">
                <a:tc>
                  <a:txBody>
                    <a:bodyPr/>
                    <a:lstStyle/>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Implementación y Sistema de Farmacia DAR.</a:t>
                      </a:r>
                    </a:p>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Desarrollo, capacitación e implementación del portal de proveedores.</a:t>
                      </a:r>
                    </a:p>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Implementación y capacitación del Control de Central de Cuentas.</a:t>
                      </a:r>
                    </a:p>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Desarrollo, capacitación e implementación del sistema de viáticos, pedidos y almacén.</a:t>
                      </a:r>
                    </a:p>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Creación de la plataforma tecnológica del Centro de Referencias de Urgencias Médicas (CRUM) creado en 2021.</a:t>
                      </a:r>
                    </a:p>
                    <a:p>
                      <a:pPr marL="171450" indent="-171450" algn="just">
                        <a:lnSpc>
                          <a:spcPct val="110000"/>
                        </a:lnSpc>
                        <a:buFont typeface="Wingdings" panose="05000000000000000000" pitchFamily="2" charset="2"/>
                        <a:buChar char="§"/>
                      </a:pPr>
                      <a:r>
                        <a:rPr lang="es-MX" sz="1050" b="0" i="0" u="none" strike="noStrike" baseline="0" dirty="0">
                          <a:solidFill>
                            <a:srgbClr val="000000"/>
                          </a:solidFill>
                          <a:effectLst/>
                          <a:latin typeface="Mestiza" panose="00000500000000000000" pitchFamily="50" charset="0"/>
                        </a:rPr>
                        <a:t>Durante la pandemia de Covid-19, las brigadas de promoción de la salud de los SSS realizaron actividades de vigilancia y capacitación de la población sobre prevención de la enfermedad. Entre dichas actividades se incluyen la búsqueda de casos nuevos, la vigilancia de contactos, el lavado de manos, el uso de cubrebocas y el distanciamiento social. Además, se llevaron a cabo acciones de los programas Determinantes Colectivos, Uso y Manejo de la Cartilla Nacional de Vacunación, identificación de Determinantes de la Salud individuales y Mercadotecnia Social en Salud, los cuales han contribuido a mejorar la actitud de la población con respecto al autocuidado de la salud.</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28 Marcador de título">
            <a:extLst>
              <a:ext uri="{FF2B5EF4-FFF2-40B4-BE49-F238E27FC236}">
                <a16:creationId xmlns:a16="http://schemas.microsoft.com/office/drawing/2014/main" id="{F1639A80-9076-4CB8-98E1-251839C22E2B}"/>
              </a:ext>
            </a:extLst>
          </p:cNvPr>
          <p:cNvSpPr>
            <a:spLocks noGrp="1"/>
          </p:cNvSpPr>
          <p:nvPr>
            <p:ph type="title"/>
          </p:nvPr>
        </p:nvSpPr>
        <p:spPr>
          <a:xfrm>
            <a:off x="3526180" y="560222"/>
            <a:ext cx="4347665"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Aportaciones para los Servicios de Salud (FASSA)</a:t>
            </a:r>
          </a:p>
        </p:txBody>
      </p:sp>
    </p:spTree>
    <p:extLst>
      <p:ext uri="{BB962C8B-B14F-4D97-AF65-F5344CB8AC3E}">
        <p14:creationId xmlns:p14="http://schemas.microsoft.com/office/powerpoint/2010/main" val="3113330947"/>
      </p:ext>
    </p:extLst>
  </p:cSld>
  <p:clrMapOvr>
    <a:masterClrMapping/>
  </p:clrMapOvr>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6026</TotalTime>
  <Words>2451</Words>
  <Application>Microsoft Office PowerPoint</Application>
  <PresentationFormat>Presentación en pantalla (4:3)</PresentationFormat>
  <Paragraphs>153</Paragraphs>
  <Slides>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Mestiza</vt:lpstr>
      <vt:lpstr>Montserrat Ultra Light</vt:lpstr>
      <vt:lpstr>Wingdings</vt:lpstr>
      <vt:lpstr>INFORME. Asistencia Alimentaria (Despensas y Desayunos Escolares)</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FASSA</dc:title>
  <dc:creator>CLSinaloa</dc:creator>
  <cp:lastModifiedBy>Evaluacion</cp:lastModifiedBy>
  <cp:revision>170</cp:revision>
  <dcterms:created xsi:type="dcterms:W3CDTF">2020-02-21T23:32:07Z</dcterms:created>
  <dcterms:modified xsi:type="dcterms:W3CDTF">2022-09-29T19:05:15Z</dcterms:modified>
</cp:coreProperties>
</file>